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7" r:id="rId2"/>
    <p:sldId id="258" r:id="rId3"/>
    <p:sldId id="260" r:id="rId4"/>
    <p:sldId id="272" r:id="rId5"/>
    <p:sldId id="273" r:id="rId6"/>
    <p:sldId id="264" r:id="rId7"/>
    <p:sldId id="265" r:id="rId8"/>
    <p:sldId id="266" r:id="rId9"/>
    <p:sldId id="261" r:id="rId10"/>
    <p:sldId id="270" r:id="rId11"/>
    <p:sldId id="274" r:id="rId12"/>
    <p:sldId id="275" r:id="rId13"/>
    <p:sldId id="276" r:id="rId14"/>
    <p:sldId id="277" r:id="rId15"/>
    <p:sldId id="278" r:id="rId16"/>
    <p:sldId id="279" r:id="rId17"/>
    <p:sldId id="280" r:id="rId18"/>
    <p:sldId id="281" r:id="rId19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5" d="100"/>
          <a:sy n="55" d="100"/>
        </p:scale>
        <p:origin x="159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ĺžnik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vná spojnica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Nadpis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25" name="Podnadpis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sk-SK" smtClean="0"/>
              <a:t>Kliknite sem a upravte štýl predlohy podnadpisov.</a:t>
            </a:r>
            <a:endParaRPr kumimoji="0" lang="en-US"/>
          </a:p>
        </p:txBody>
      </p:sp>
      <p:sp>
        <p:nvSpPr>
          <p:cNvPr id="31" name="Zástupný symbol dátumu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2C186E08-7A92-4A0C-B49A-EF329BAD638A}" type="datetimeFigureOut">
              <a:rPr lang="sk-SK" smtClean="0"/>
              <a:pPr/>
              <a:t>20.10.2013</a:t>
            </a:fld>
            <a:endParaRPr lang="sk-SK"/>
          </a:p>
        </p:txBody>
      </p:sp>
      <p:sp>
        <p:nvSpPr>
          <p:cNvPr id="18" name="Zástupný symbol päty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sk-SK"/>
          </a:p>
        </p:txBody>
      </p:sp>
      <p:sp>
        <p:nvSpPr>
          <p:cNvPr id="29" name="Zástupný symbol čísla snímky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9D8CA535-1012-4925-B54F-993EA5A3E277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C186E08-7A92-4A0C-B49A-EF329BAD638A}" type="datetimeFigureOut">
              <a:rPr lang="sk-SK" smtClean="0"/>
              <a:pPr/>
              <a:t>20.10.2013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D8CA535-1012-4925-B54F-993EA5A3E277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2C186E08-7A92-4A0C-B49A-EF329BAD638A}" type="datetimeFigureOut">
              <a:rPr lang="sk-SK" smtClean="0"/>
              <a:pPr/>
              <a:t>20.10.2013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9D8CA535-1012-4925-B54F-993EA5A3E277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C186E08-7A92-4A0C-B49A-EF329BAD638A}" type="datetimeFigureOut">
              <a:rPr lang="sk-SK" smtClean="0"/>
              <a:pPr/>
              <a:t>20.10.2013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D8CA535-1012-4925-B54F-993EA5A3E277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5" name="Zástupný symbol obsahu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C186E08-7A92-4A0C-B49A-EF329BAD638A}" type="datetimeFigureOut">
              <a:rPr lang="sk-SK" smtClean="0"/>
              <a:pPr/>
              <a:t>20.10.2013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D8CA535-1012-4925-B54F-993EA5A3E277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C186E08-7A92-4A0C-B49A-EF329BAD638A}" type="datetimeFigureOut">
              <a:rPr lang="sk-SK" smtClean="0"/>
              <a:pPr/>
              <a:t>20.10.2013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D8CA535-1012-4925-B54F-993EA5A3E277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2C186E08-7A92-4A0C-B49A-EF329BAD638A}" type="datetimeFigureOut">
              <a:rPr lang="sk-SK" smtClean="0"/>
              <a:pPr/>
              <a:t>20.10.2013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D8CA535-1012-4925-B54F-993EA5A3E277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C186E08-7A92-4A0C-B49A-EF329BAD638A}" type="datetimeFigureOut">
              <a:rPr lang="sk-SK" smtClean="0"/>
              <a:pPr/>
              <a:t>20.10.2013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D8CA535-1012-4925-B54F-993EA5A3E277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ĺžnik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bdĺžnik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sk-SK" smtClean="0"/>
              <a:t>Kliknite sem a upravte štýl predlohy nadpisov.</a:t>
            </a:r>
            <a:endParaRPr kumimoji="0" lang="en-US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C186E08-7A92-4A0C-B49A-EF329BAD638A}" type="datetimeFigureOut">
              <a:rPr lang="sk-SK" smtClean="0"/>
              <a:pPr/>
              <a:t>20.10.2013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D8CA535-1012-4925-B54F-993EA5A3E277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0" name="Zástupný symbol obrázka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sk-SK" smtClean="0"/>
              <a:t>Ak chcete pridať obrázok, kliknite na ikonu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C186E08-7A92-4A0C-B49A-EF329BAD638A}" type="datetimeFigureOut">
              <a:rPr lang="sk-SK" smtClean="0"/>
              <a:pPr/>
              <a:t>20.10.2013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D8CA535-1012-4925-B54F-993EA5A3E277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2C186E08-7A92-4A0C-B49A-EF329BAD638A}" type="datetimeFigureOut">
              <a:rPr lang="sk-SK" smtClean="0"/>
              <a:pPr/>
              <a:t>20.10.2013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D8CA535-1012-4925-B54F-993EA5A3E277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ĺžnik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Zástupný symbol nadpisu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1" name="Zástupný symbol textu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  <a:p>
            <a:pPr lvl="1" eaLnBrk="1" latinLnBrk="0" hangingPunct="1"/>
            <a:r>
              <a:rPr kumimoji="0" lang="sk-SK" smtClean="0"/>
              <a:t>Druhá úroveň</a:t>
            </a:r>
          </a:p>
          <a:p>
            <a:pPr lvl="2" eaLnBrk="1" latinLnBrk="0" hangingPunct="1"/>
            <a:r>
              <a:rPr kumimoji="0" lang="sk-SK" smtClean="0"/>
              <a:t>Tretia úroveň</a:t>
            </a:r>
          </a:p>
          <a:p>
            <a:pPr lvl="3" eaLnBrk="1" latinLnBrk="0" hangingPunct="1"/>
            <a:r>
              <a:rPr kumimoji="0" lang="sk-SK" smtClean="0"/>
              <a:t>Štvrtá úroveň</a:t>
            </a:r>
          </a:p>
          <a:p>
            <a:pPr lvl="4" eaLnBrk="1" latinLnBrk="0" hangingPunct="1"/>
            <a:r>
              <a:rPr kumimoji="0" lang="sk-SK" smtClean="0"/>
              <a:t>Piata úroveň</a:t>
            </a:r>
            <a:endParaRPr kumimoji="0" lang="en-US"/>
          </a:p>
        </p:txBody>
      </p:sp>
      <p:sp>
        <p:nvSpPr>
          <p:cNvPr id="27" name="Zástupný symbol dátumu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2C186E08-7A92-4A0C-B49A-EF329BAD638A}" type="datetimeFigureOut">
              <a:rPr lang="sk-SK" smtClean="0"/>
              <a:pPr/>
              <a:t>20.10.2013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sk-SK"/>
          </a:p>
        </p:txBody>
      </p:sp>
      <p:sp>
        <p:nvSpPr>
          <p:cNvPr id="16" name="Zástupný symbol čísla snímky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9D8CA535-1012-4925-B54F-993EA5A3E277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g"/><Relationship Id="rId4" Type="http://schemas.openxmlformats.org/officeDocument/2006/relationships/image" Target="../media/image38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pg"/><Relationship Id="rId4" Type="http://schemas.openxmlformats.org/officeDocument/2006/relationships/image" Target="../media/image42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g"/><Relationship Id="rId3" Type="http://schemas.openxmlformats.org/officeDocument/2006/relationships/image" Target="../media/image46.jpg"/><Relationship Id="rId7" Type="http://schemas.openxmlformats.org/officeDocument/2006/relationships/image" Target="../media/image50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g"/><Relationship Id="rId5" Type="http://schemas.openxmlformats.org/officeDocument/2006/relationships/image" Target="../media/image48.jpg"/><Relationship Id="rId4" Type="http://schemas.openxmlformats.org/officeDocument/2006/relationships/image" Target="../media/image47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715000" y="0"/>
            <a:ext cx="3429000" cy="2057400"/>
          </a:xfrm>
        </p:spPr>
        <p:txBody>
          <a:bodyPr>
            <a:normAutofit/>
          </a:bodyPr>
          <a:lstStyle/>
          <a:p>
            <a:r>
              <a:rPr lang="sk-SK" dirty="0" smtClean="0"/>
              <a:t/>
            </a:r>
            <a:br>
              <a:rPr lang="sk-SK" dirty="0" smtClean="0"/>
            </a:br>
            <a:r>
              <a:rPr lang="sk-SK" dirty="0" smtClean="0"/>
              <a:t> </a:t>
            </a:r>
            <a:r>
              <a:rPr lang="sk-SK" sz="2200" b="0" dirty="0" smtClean="0"/>
              <a:t/>
            </a:r>
            <a:br>
              <a:rPr lang="sk-SK" sz="2200" b="0" dirty="0" smtClean="0"/>
            </a:br>
            <a:endParaRPr lang="sk-SK" sz="2200" b="0" dirty="0"/>
          </a:p>
        </p:txBody>
      </p:sp>
      <p:sp>
        <p:nvSpPr>
          <p:cNvPr id="7" name="Zástupný symbol obsahu 6"/>
          <p:cNvSpPr>
            <a:spLocks noGrp="1"/>
          </p:cNvSpPr>
          <p:nvPr>
            <p:ph type="body" sz="half" idx="2"/>
          </p:nvPr>
        </p:nvSpPr>
        <p:spPr>
          <a:xfrm>
            <a:off x="4786314" y="785794"/>
            <a:ext cx="4071966" cy="1643074"/>
          </a:xfrm>
        </p:spPr>
        <p:txBody>
          <a:bodyPr>
            <a:noAutofit/>
          </a:bodyPr>
          <a:lstStyle/>
          <a:p>
            <a:pPr lvl="1" algn="ctr">
              <a:buNone/>
            </a:pPr>
            <a:r>
              <a:rPr lang="sk-SK" sz="3200" b="1" i="1" dirty="0" smtClean="0">
                <a:solidFill>
                  <a:srgbClr val="FFFF00"/>
                </a:solidFill>
              </a:rPr>
              <a:t>Chlieb, pečivo, obilniny, ryža, cestoviny</a:t>
            </a:r>
            <a:endParaRPr lang="sk-SK" sz="3200" dirty="0">
              <a:solidFill>
                <a:srgbClr val="FFFF00"/>
              </a:solidFill>
            </a:endParaRPr>
          </a:p>
        </p:txBody>
      </p:sp>
      <p:sp>
        <p:nvSpPr>
          <p:cNvPr id="14" name="Zástupný symbol obrázka 13"/>
          <p:cNvSpPr>
            <a:spLocks noGrp="1"/>
          </p:cNvSpPr>
          <p:nvPr>
            <p:ph type="pic" idx="1"/>
          </p:nvPr>
        </p:nvSpPr>
        <p:spPr/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071546"/>
            <a:ext cx="4098895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BlokTextu 12"/>
          <p:cNvSpPr txBox="1"/>
          <p:nvPr/>
        </p:nvSpPr>
        <p:spPr>
          <a:xfrm>
            <a:off x="285720" y="5857892"/>
            <a:ext cx="81439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k-SK" sz="2000" i="1" dirty="0" smtClean="0">
                <a:solidFill>
                  <a:srgbClr val="FFFF00"/>
                </a:solidFill>
              </a:rPr>
              <a:t>Katolícka  spojená  škola,   </a:t>
            </a:r>
            <a:r>
              <a:rPr lang="sk-SK" sz="2000" i="1" dirty="0" err="1" smtClean="0">
                <a:solidFill>
                  <a:srgbClr val="FFFF00"/>
                </a:solidFill>
              </a:rPr>
              <a:t>Andovská</a:t>
            </a:r>
            <a:r>
              <a:rPr lang="sk-SK" sz="2000" i="1" dirty="0" smtClean="0">
                <a:solidFill>
                  <a:srgbClr val="FFFF00"/>
                </a:solidFill>
              </a:rPr>
              <a:t> 4,     940 52  Nové Zámky</a:t>
            </a:r>
            <a:endParaRPr lang="sk-SK" sz="2000" i="1" dirty="0">
              <a:solidFill>
                <a:srgbClr val="FFFF00"/>
              </a:solidFill>
            </a:endParaRPr>
          </a:p>
        </p:txBody>
      </p:sp>
      <p:sp>
        <p:nvSpPr>
          <p:cNvPr id="15" name="BlokTextu 14"/>
          <p:cNvSpPr txBox="1"/>
          <p:nvPr/>
        </p:nvSpPr>
        <p:spPr>
          <a:xfrm>
            <a:off x="5500694" y="4000504"/>
            <a:ext cx="32147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 smtClean="0">
                <a:solidFill>
                  <a:srgbClr val="FFFF00"/>
                </a:solidFill>
              </a:rPr>
              <a:t>Vypracovali:</a:t>
            </a:r>
          </a:p>
          <a:p>
            <a:r>
              <a:rPr lang="sk-SK" sz="2400" dirty="0" smtClean="0">
                <a:solidFill>
                  <a:srgbClr val="FFFF00"/>
                </a:solidFill>
              </a:rPr>
              <a:t>          </a:t>
            </a:r>
            <a:r>
              <a:rPr lang="sk-SK" sz="2400" i="1" dirty="0" smtClean="0">
                <a:solidFill>
                  <a:srgbClr val="FFFF00"/>
                </a:solidFill>
              </a:rPr>
              <a:t>Evka </a:t>
            </a:r>
            <a:r>
              <a:rPr lang="sk-SK" sz="2400" i="1" dirty="0" err="1" smtClean="0">
                <a:solidFill>
                  <a:srgbClr val="FFFF00"/>
                </a:solidFill>
              </a:rPr>
              <a:t>Roskóová</a:t>
            </a:r>
            <a:r>
              <a:rPr lang="sk-SK" sz="2400" i="1" dirty="0" smtClean="0">
                <a:solidFill>
                  <a:srgbClr val="FFFF00"/>
                </a:solidFill>
              </a:rPr>
              <a:t> </a:t>
            </a:r>
          </a:p>
          <a:p>
            <a:r>
              <a:rPr lang="sk-SK" sz="2400" i="1" dirty="0" smtClean="0">
                <a:solidFill>
                  <a:srgbClr val="FFFF00"/>
                </a:solidFill>
              </a:rPr>
              <a:t>a </a:t>
            </a:r>
            <a:r>
              <a:rPr lang="sk-SK" sz="2400" i="1" dirty="0" err="1" smtClean="0">
                <a:solidFill>
                  <a:srgbClr val="FFFF00"/>
                </a:solidFill>
              </a:rPr>
              <a:t>Kristinka</a:t>
            </a:r>
            <a:r>
              <a:rPr lang="sk-SK" sz="2400" i="1" dirty="0" smtClean="0">
                <a:solidFill>
                  <a:srgbClr val="FFFF00"/>
                </a:solidFill>
              </a:rPr>
              <a:t> </a:t>
            </a:r>
            <a:r>
              <a:rPr lang="sk-SK" sz="2400" i="1" dirty="0" err="1" smtClean="0">
                <a:solidFill>
                  <a:srgbClr val="FFFF00"/>
                </a:solidFill>
              </a:rPr>
              <a:t>Danciková</a:t>
            </a:r>
            <a:endParaRPr lang="sk-SK" sz="2400" i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/>
          <p:cNvSpPr>
            <a:spLocks noGrp="1"/>
          </p:cNvSpPr>
          <p:nvPr>
            <p:ph type="title"/>
          </p:nvPr>
        </p:nvSpPr>
        <p:spPr>
          <a:xfrm>
            <a:off x="571472" y="285728"/>
            <a:ext cx="1757346" cy="473410"/>
          </a:xfrm>
        </p:spPr>
        <p:txBody>
          <a:bodyPr>
            <a:normAutofit/>
          </a:bodyPr>
          <a:lstStyle/>
          <a:p>
            <a:r>
              <a:rPr lang="sk-SK" sz="2800" b="0" dirty="0"/>
              <a:t>Obilniny</a:t>
            </a:r>
            <a:endParaRPr lang="sk-SK" sz="2800" dirty="0"/>
          </a:p>
        </p:txBody>
      </p:sp>
      <p:sp>
        <p:nvSpPr>
          <p:cNvPr id="8" name="Zástupný symbol textu 7"/>
          <p:cNvSpPr>
            <a:spLocks noGrp="1"/>
          </p:cNvSpPr>
          <p:nvPr>
            <p:ph type="body" idx="2"/>
          </p:nvPr>
        </p:nvSpPr>
        <p:spPr>
          <a:xfrm>
            <a:off x="1000100" y="3714752"/>
            <a:ext cx="1428760" cy="642942"/>
          </a:xfrm>
        </p:spPr>
        <p:txBody>
          <a:bodyPr>
            <a:normAutofit/>
          </a:bodyPr>
          <a:lstStyle/>
          <a:p>
            <a:pPr algn="ctr"/>
            <a:r>
              <a:rPr lang="sk-SK" sz="1800" b="1" i="1" dirty="0" smtClean="0">
                <a:solidFill>
                  <a:schemeClr val="accent2">
                    <a:lumMod val="50000"/>
                  </a:schemeClr>
                </a:solidFill>
              </a:rPr>
              <a:t> Chlebové obilniny</a:t>
            </a:r>
          </a:p>
          <a:p>
            <a:pPr algn="ctr"/>
            <a:endParaRPr lang="sk-SK" sz="1800" b="1" i="1" dirty="0" smtClean="0"/>
          </a:p>
          <a:p>
            <a:endParaRPr lang="sk-SK" dirty="0"/>
          </a:p>
        </p:txBody>
      </p:sp>
      <p:sp>
        <p:nvSpPr>
          <p:cNvPr id="7" name="Zástupný symbol obsahu 6"/>
          <p:cNvSpPr>
            <a:spLocks noGrp="1"/>
          </p:cNvSpPr>
          <p:nvPr>
            <p:ph sz="half" idx="1"/>
          </p:nvPr>
        </p:nvSpPr>
        <p:spPr>
          <a:xfrm>
            <a:off x="428596" y="928670"/>
            <a:ext cx="7572428" cy="207170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sk-SK" sz="1800" dirty="0" smtClean="0"/>
              <a:t> -  sú základnou zložkou ľudskej potravy </a:t>
            </a:r>
          </a:p>
          <a:p>
            <a:pPr>
              <a:buNone/>
            </a:pPr>
            <a:r>
              <a:rPr lang="sk-SK" sz="1800" dirty="0" smtClean="0"/>
              <a:t> -  pestujú sa predovšetkým pre zrno, ktoré obsahuje významné látky: sacharidy, bielkoviny, vitamíny, minerálne látky, ...</a:t>
            </a:r>
          </a:p>
          <a:p>
            <a:pPr>
              <a:buNone/>
            </a:pPr>
            <a:r>
              <a:rPr lang="sk-SK" sz="1800" dirty="0" smtClean="0"/>
              <a:t> -  spracúvajú sa na múku, krúpy, vločky, škrob, slad, krmivá</a:t>
            </a:r>
          </a:p>
          <a:p>
            <a:pPr>
              <a:buNone/>
            </a:pPr>
            <a:r>
              <a:rPr lang="sk-SK" sz="1800" dirty="0" smtClean="0"/>
              <a:t> -  vyrába sa z nich chlieb, pečivo, cestoviny,... </a:t>
            </a:r>
          </a:p>
          <a:p>
            <a:pPr>
              <a:buNone/>
            </a:pPr>
            <a:r>
              <a:rPr lang="sk-SK" sz="1800" dirty="0" smtClean="0"/>
              <a:t> -  pestovaním obilnín sa zaoberá obilninárstvo </a:t>
            </a:r>
          </a:p>
        </p:txBody>
      </p:sp>
      <p:sp>
        <p:nvSpPr>
          <p:cNvPr id="9" name="Ovál 8"/>
          <p:cNvSpPr/>
          <p:nvPr/>
        </p:nvSpPr>
        <p:spPr>
          <a:xfrm>
            <a:off x="2786050" y="5572140"/>
            <a:ext cx="1214446" cy="57150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" name="BlokTextu 9"/>
          <p:cNvSpPr txBox="1"/>
          <p:nvPr/>
        </p:nvSpPr>
        <p:spPr>
          <a:xfrm>
            <a:off x="4500562" y="3143248"/>
            <a:ext cx="100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Pšenica</a:t>
            </a:r>
            <a:endParaRPr lang="sk-SK" dirty="0"/>
          </a:p>
        </p:txBody>
      </p:sp>
      <p:sp>
        <p:nvSpPr>
          <p:cNvPr id="11" name="BlokTextu 10"/>
          <p:cNvSpPr txBox="1"/>
          <p:nvPr/>
        </p:nvSpPr>
        <p:spPr>
          <a:xfrm>
            <a:off x="1285852" y="5572140"/>
            <a:ext cx="1071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Jačmeň</a:t>
            </a:r>
            <a:endParaRPr lang="sk-SK" dirty="0"/>
          </a:p>
        </p:txBody>
      </p:sp>
      <p:sp>
        <p:nvSpPr>
          <p:cNvPr id="12" name="BlokTextu 11"/>
          <p:cNvSpPr txBox="1"/>
          <p:nvPr/>
        </p:nvSpPr>
        <p:spPr>
          <a:xfrm>
            <a:off x="4572000" y="5643578"/>
            <a:ext cx="1071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Kukurica</a:t>
            </a:r>
            <a:endParaRPr lang="sk-SK" dirty="0"/>
          </a:p>
        </p:txBody>
      </p:sp>
      <p:sp>
        <p:nvSpPr>
          <p:cNvPr id="13" name="BlokTextu 12"/>
          <p:cNvSpPr txBox="1"/>
          <p:nvPr/>
        </p:nvSpPr>
        <p:spPr>
          <a:xfrm>
            <a:off x="2857488" y="5715016"/>
            <a:ext cx="1071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Pohánka</a:t>
            </a:r>
            <a:endParaRPr lang="sk-SK" dirty="0"/>
          </a:p>
        </p:txBody>
      </p:sp>
      <p:sp>
        <p:nvSpPr>
          <p:cNvPr id="15" name="BlokTextu 14"/>
          <p:cNvSpPr txBox="1"/>
          <p:nvPr/>
        </p:nvSpPr>
        <p:spPr>
          <a:xfrm>
            <a:off x="4714876" y="3929066"/>
            <a:ext cx="571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Raž</a:t>
            </a:r>
            <a:endParaRPr lang="sk-SK" dirty="0"/>
          </a:p>
        </p:txBody>
      </p:sp>
      <p:sp>
        <p:nvSpPr>
          <p:cNvPr id="17" name="Ovál 16"/>
          <p:cNvSpPr/>
          <p:nvPr/>
        </p:nvSpPr>
        <p:spPr>
          <a:xfrm>
            <a:off x="5643570" y="5072074"/>
            <a:ext cx="1285884" cy="50006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8" name="Ovál 17"/>
          <p:cNvSpPr/>
          <p:nvPr/>
        </p:nvSpPr>
        <p:spPr>
          <a:xfrm>
            <a:off x="1142976" y="5500702"/>
            <a:ext cx="1428760" cy="50006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0" name="Ovál 19"/>
          <p:cNvSpPr/>
          <p:nvPr/>
        </p:nvSpPr>
        <p:spPr>
          <a:xfrm>
            <a:off x="4429124" y="3786190"/>
            <a:ext cx="1285884" cy="57150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2" name="Ovál 21"/>
          <p:cNvSpPr/>
          <p:nvPr/>
        </p:nvSpPr>
        <p:spPr>
          <a:xfrm>
            <a:off x="4286248" y="3071810"/>
            <a:ext cx="1357322" cy="50006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cxnSp>
        <p:nvCxnSpPr>
          <p:cNvPr id="27" name="Rovná spojovacia šípka 26"/>
          <p:cNvCxnSpPr/>
          <p:nvPr/>
        </p:nvCxnSpPr>
        <p:spPr>
          <a:xfrm>
            <a:off x="3786182" y="5000636"/>
            <a:ext cx="785818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Rovná spojovacia šípka 30"/>
          <p:cNvCxnSpPr/>
          <p:nvPr/>
        </p:nvCxnSpPr>
        <p:spPr>
          <a:xfrm rot="10800000" flipV="1">
            <a:off x="2500298" y="5000636"/>
            <a:ext cx="571504" cy="5000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Rovná spojovacia šípka 34"/>
          <p:cNvCxnSpPr/>
          <p:nvPr/>
        </p:nvCxnSpPr>
        <p:spPr>
          <a:xfrm flipV="1">
            <a:off x="2357422" y="3857628"/>
            <a:ext cx="357190" cy="10108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Rovná spojovacia šípka 36"/>
          <p:cNvCxnSpPr/>
          <p:nvPr/>
        </p:nvCxnSpPr>
        <p:spPr>
          <a:xfrm>
            <a:off x="3786182" y="3857628"/>
            <a:ext cx="571504" cy="714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Rovná spojovacia šípka 38"/>
          <p:cNvCxnSpPr/>
          <p:nvPr/>
        </p:nvCxnSpPr>
        <p:spPr>
          <a:xfrm>
            <a:off x="4143372" y="4857760"/>
            <a:ext cx="1357322" cy="2873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Rovná spojovacia šípka 43"/>
          <p:cNvCxnSpPr/>
          <p:nvPr/>
        </p:nvCxnSpPr>
        <p:spPr>
          <a:xfrm>
            <a:off x="2428860" y="4214818"/>
            <a:ext cx="428628" cy="285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BlokTextu 27"/>
          <p:cNvSpPr txBox="1"/>
          <p:nvPr/>
        </p:nvSpPr>
        <p:spPr>
          <a:xfrm>
            <a:off x="5857884" y="5143512"/>
            <a:ext cx="1071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err="1" smtClean="0"/>
              <a:t>amarant</a:t>
            </a:r>
            <a:endParaRPr lang="sk-SK" dirty="0"/>
          </a:p>
        </p:txBody>
      </p:sp>
      <p:cxnSp>
        <p:nvCxnSpPr>
          <p:cNvPr id="32" name="Rovná spojovacia šípka 31"/>
          <p:cNvCxnSpPr/>
          <p:nvPr/>
        </p:nvCxnSpPr>
        <p:spPr>
          <a:xfrm flipV="1">
            <a:off x="3786182" y="3429000"/>
            <a:ext cx="500066" cy="2143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Ovál 39"/>
          <p:cNvSpPr/>
          <p:nvPr/>
        </p:nvSpPr>
        <p:spPr>
          <a:xfrm>
            <a:off x="4429124" y="5500702"/>
            <a:ext cx="1357322" cy="57150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00958" y="4572008"/>
            <a:ext cx="1357322" cy="1805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2">
                <a:lumMod val="75000"/>
                <a:alpha val="60000"/>
              </a:schemeClr>
            </a:glow>
          </a:effectLst>
        </p:spPr>
      </p:pic>
      <p:sp>
        <p:nvSpPr>
          <p:cNvPr id="46" name="BlokTextu 45"/>
          <p:cNvSpPr txBox="1"/>
          <p:nvPr/>
        </p:nvSpPr>
        <p:spPr>
          <a:xfrm>
            <a:off x="2786050" y="3571876"/>
            <a:ext cx="928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i="1" dirty="0" smtClean="0">
                <a:solidFill>
                  <a:schemeClr val="bg2">
                    <a:lumMod val="10000"/>
                  </a:schemeClr>
                </a:solidFill>
              </a:rPr>
              <a:t>Hlavné</a:t>
            </a:r>
            <a:endParaRPr lang="sk-SK" i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8" name="BlokTextu 57"/>
          <p:cNvSpPr txBox="1"/>
          <p:nvPr/>
        </p:nvSpPr>
        <p:spPr>
          <a:xfrm>
            <a:off x="2857488" y="4429132"/>
            <a:ext cx="1071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i="1" dirty="0" smtClean="0">
                <a:solidFill>
                  <a:schemeClr val="bg2">
                    <a:lumMod val="10000"/>
                  </a:schemeClr>
                </a:solidFill>
              </a:rPr>
              <a:t>Ostatné</a:t>
            </a:r>
          </a:p>
        </p:txBody>
      </p:sp>
      <p:cxnSp>
        <p:nvCxnSpPr>
          <p:cNvPr id="52" name="Rovná spojovacia šípka 51"/>
          <p:cNvCxnSpPr/>
          <p:nvPr/>
        </p:nvCxnSpPr>
        <p:spPr>
          <a:xfrm rot="16200000" flipH="1">
            <a:off x="3286116" y="5143512"/>
            <a:ext cx="428628" cy="1428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BlokTextu 1"/>
          <p:cNvSpPr txBox="1"/>
          <p:nvPr/>
        </p:nvSpPr>
        <p:spPr>
          <a:xfrm>
            <a:off x="749436" y="5000635"/>
            <a:ext cx="10364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err="1" smtClean="0"/>
              <a:t>Špalda</a:t>
            </a:r>
            <a:endParaRPr lang="sk-SK" dirty="0"/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996" y="4922392"/>
            <a:ext cx="1475360" cy="542591"/>
          </a:xfrm>
          <a:prstGeom prst="rect">
            <a:avLst/>
          </a:prstGeom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430003">
            <a:off x="1978306" y="4569575"/>
            <a:ext cx="773832" cy="6878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57158" y="428604"/>
            <a:ext cx="3500462" cy="534370"/>
          </a:xfrm>
        </p:spPr>
        <p:txBody>
          <a:bodyPr>
            <a:normAutofit/>
          </a:bodyPr>
          <a:lstStyle/>
          <a:p>
            <a:r>
              <a:rPr lang="sk-SK" sz="2800" dirty="0" smtClean="0"/>
              <a:t>Pšenica siata</a:t>
            </a:r>
            <a:endParaRPr lang="sk-SK" sz="2800" dirty="0"/>
          </a:p>
        </p:txBody>
      </p:sp>
      <p:sp>
        <p:nvSpPr>
          <p:cNvPr id="5" name="Obdĺžnik 4"/>
          <p:cNvSpPr/>
          <p:nvPr/>
        </p:nvSpPr>
        <p:spPr>
          <a:xfrm>
            <a:off x="3143240" y="1285860"/>
            <a:ext cx="485778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sk-SK" dirty="0" smtClean="0"/>
              <a:t>  je naša najdôležitejšia obilnina  </a:t>
            </a:r>
          </a:p>
          <a:p>
            <a:r>
              <a:rPr lang="sk-SK" dirty="0" smtClean="0"/>
              <a:t>   a  základná chlebová plodina; </a:t>
            </a:r>
          </a:p>
          <a:p>
            <a:r>
              <a:rPr lang="sk-SK" dirty="0" smtClean="0"/>
              <a:t>-  mletím sa vyrába biela múka a krupica</a:t>
            </a:r>
          </a:p>
          <a:p>
            <a:r>
              <a:rPr lang="sk-SK" dirty="0" smtClean="0"/>
              <a:t> - je vhodná na pečenie chleba, pečiva, </a:t>
            </a:r>
          </a:p>
          <a:p>
            <a:r>
              <a:rPr lang="sk-SK" dirty="0" smtClean="0"/>
              <a:t>   rôznych cestovín, cukrárenských </a:t>
            </a:r>
          </a:p>
          <a:p>
            <a:r>
              <a:rPr lang="sk-SK" dirty="0" smtClean="0"/>
              <a:t>   výrobkov,...</a:t>
            </a:r>
          </a:p>
          <a:p>
            <a:pPr>
              <a:buFontTx/>
              <a:buChar char="-"/>
            </a:pPr>
            <a:endParaRPr lang="sk-SK" dirty="0" smtClean="0"/>
          </a:p>
          <a:p>
            <a:pPr>
              <a:buFontTx/>
              <a:buChar char="-"/>
            </a:pPr>
            <a:endParaRPr lang="sk-SK" dirty="0" smtClean="0"/>
          </a:p>
          <a:p>
            <a:pPr>
              <a:buFontTx/>
              <a:buChar char="-"/>
            </a:pPr>
            <a:endParaRPr lang="sk-SK" dirty="0"/>
          </a:p>
          <a:p>
            <a:pPr>
              <a:buFontTx/>
              <a:buChar char="-"/>
            </a:pPr>
            <a:endParaRPr lang="sk-SK" dirty="0" smtClean="0"/>
          </a:p>
          <a:p>
            <a:r>
              <a:rPr lang="sk-SK" dirty="0" smtClean="0"/>
              <a:t>   Zo zrna sa vyrába:</a:t>
            </a:r>
          </a:p>
          <a:p>
            <a:r>
              <a:rPr lang="sk-SK" dirty="0" smtClean="0"/>
              <a:t>    múka(</a:t>
            </a:r>
            <a:r>
              <a:rPr lang="sk-SK" dirty="0" err="1" smtClean="0"/>
              <a:t>celozrná</a:t>
            </a:r>
            <a:r>
              <a:rPr lang="sk-SK" dirty="0" smtClean="0"/>
              <a:t>, hrubá, hladká, polohrubá)</a:t>
            </a:r>
          </a:p>
          <a:p>
            <a:r>
              <a:rPr lang="sk-SK" dirty="0" smtClean="0"/>
              <a:t>    krupica, vločky,  klíčky</a:t>
            </a:r>
            <a:endParaRPr lang="sk-SK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250128"/>
            <a:ext cx="2428892" cy="1821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72396" y="4643446"/>
            <a:ext cx="1265782" cy="1862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10" y="3786190"/>
            <a:ext cx="2214578" cy="1652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71472" y="571480"/>
            <a:ext cx="5786478" cy="462932"/>
          </a:xfrm>
        </p:spPr>
        <p:txBody>
          <a:bodyPr>
            <a:normAutofit/>
          </a:bodyPr>
          <a:lstStyle/>
          <a:p>
            <a:r>
              <a:rPr lang="sk-SK" sz="2800" dirty="0" smtClean="0"/>
              <a:t>Pšenica </a:t>
            </a:r>
            <a:r>
              <a:rPr lang="sk-SK" sz="2800" dirty="0" err="1" smtClean="0"/>
              <a:t>kamut</a:t>
            </a:r>
            <a:endParaRPr lang="sk-SK" sz="2800" dirty="0"/>
          </a:p>
        </p:txBody>
      </p:sp>
      <p:sp>
        <p:nvSpPr>
          <p:cNvPr id="3" name="Obdĺžnik 2"/>
          <p:cNvSpPr/>
          <p:nvPr/>
        </p:nvSpPr>
        <p:spPr>
          <a:xfrm>
            <a:off x="3635896" y="1772816"/>
            <a:ext cx="366328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 smtClean="0"/>
              <a:t> - je veľmi cenená pre vysoký </a:t>
            </a:r>
          </a:p>
          <a:p>
            <a:r>
              <a:rPr lang="sk-SK" dirty="0"/>
              <a:t> </a:t>
            </a:r>
            <a:r>
              <a:rPr lang="sk-SK" dirty="0" smtClean="0"/>
              <a:t>  obsah selénu a tiež bielkovín, </a:t>
            </a:r>
          </a:p>
          <a:p>
            <a:r>
              <a:rPr lang="sk-SK" dirty="0"/>
              <a:t> </a:t>
            </a:r>
            <a:r>
              <a:rPr lang="sk-SK" dirty="0" smtClean="0"/>
              <a:t>  minerálov, stopových prvkov </a:t>
            </a:r>
          </a:p>
          <a:p>
            <a:r>
              <a:rPr lang="sk-SK" dirty="0"/>
              <a:t> </a:t>
            </a:r>
            <a:r>
              <a:rPr lang="sk-SK" dirty="0" smtClean="0"/>
              <a:t>  aj vitamínov</a:t>
            </a:r>
          </a:p>
          <a:p>
            <a:endParaRPr lang="sk-SK" dirty="0" smtClean="0"/>
          </a:p>
          <a:p>
            <a:r>
              <a:rPr lang="sk-SK" dirty="0" smtClean="0"/>
              <a:t> - je to najmenej alergizujúca </a:t>
            </a:r>
          </a:p>
          <a:p>
            <a:r>
              <a:rPr lang="sk-SK" dirty="0"/>
              <a:t> </a:t>
            </a:r>
            <a:r>
              <a:rPr lang="sk-SK" dirty="0" smtClean="0"/>
              <a:t>  potravina,  ktorú sa môže </a:t>
            </a:r>
          </a:p>
          <a:p>
            <a:r>
              <a:rPr lang="sk-SK" dirty="0"/>
              <a:t> </a:t>
            </a:r>
            <a:r>
              <a:rPr lang="sk-SK" dirty="0" smtClean="0"/>
              <a:t>  použiť na výrobu chleba, </a:t>
            </a:r>
          </a:p>
          <a:p>
            <a:r>
              <a:rPr lang="sk-SK" dirty="0" smtClean="0"/>
              <a:t>   príloh alebo nápojov</a:t>
            </a:r>
          </a:p>
          <a:p>
            <a:endParaRPr lang="sk-SK" dirty="0" smtClean="0"/>
          </a:p>
          <a:p>
            <a:r>
              <a:rPr lang="sk-SK" dirty="0" smtClean="0"/>
              <a:t> - posilňuje imunitný systém</a:t>
            </a:r>
            <a:endParaRPr lang="sk-SK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4143380"/>
            <a:ext cx="2407890" cy="1147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1428736"/>
            <a:ext cx="2571768" cy="206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3627" y="4581128"/>
            <a:ext cx="1144181" cy="1756023"/>
          </a:xfrm>
          <a:prstGeom prst="rect">
            <a:avLst/>
          </a:prstGeom>
          <a:solidFill>
            <a:srgbClr val="0070C0"/>
          </a:solidFill>
          <a:ln w="38100">
            <a:solidFill>
              <a:srgbClr val="00206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57158" y="571480"/>
            <a:ext cx="5072098" cy="534370"/>
          </a:xfrm>
        </p:spPr>
        <p:txBody>
          <a:bodyPr>
            <a:normAutofit/>
          </a:bodyPr>
          <a:lstStyle/>
          <a:p>
            <a:r>
              <a:rPr lang="sk-SK" sz="2800" dirty="0" smtClean="0"/>
              <a:t>Pšenica </a:t>
            </a:r>
            <a:r>
              <a:rPr lang="sk-SK" sz="2800" dirty="0" err="1" smtClean="0"/>
              <a:t>špaldová</a:t>
            </a:r>
            <a:r>
              <a:rPr lang="sk-SK" sz="2800" dirty="0" smtClean="0"/>
              <a:t> - </a:t>
            </a:r>
            <a:r>
              <a:rPr lang="sk-SK" sz="2800" dirty="0" err="1" smtClean="0"/>
              <a:t>špalda</a:t>
            </a:r>
            <a:endParaRPr lang="sk-SK" sz="2800" dirty="0"/>
          </a:p>
        </p:txBody>
      </p:sp>
      <p:sp>
        <p:nvSpPr>
          <p:cNvPr id="3" name="Obdĺžnik 2"/>
          <p:cNvSpPr/>
          <p:nvPr/>
        </p:nvSpPr>
        <p:spPr>
          <a:xfrm>
            <a:off x="2893207" y="1367807"/>
            <a:ext cx="513374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sk-SK" dirty="0"/>
              <a:t> </a:t>
            </a:r>
            <a:r>
              <a:rPr lang="sk-SK" dirty="0" smtClean="0"/>
              <a:t>je ľahko  stráviteľná,</a:t>
            </a:r>
          </a:p>
          <a:p>
            <a:pPr>
              <a:buFontTx/>
              <a:buChar char="-"/>
            </a:pPr>
            <a:r>
              <a:rPr lang="sk-SK" dirty="0" smtClean="0"/>
              <a:t> má jemne orieškovú chuť, vysokú   nutričnú</a:t>
            </a:r>
          </a:p>
          <a:p>
            <a:r>
              <a:rPr lang="sk-SK" dirty="0"/>
              <a:t> </a:t>
            </a:r>
            <a:r>
              <a:rPr lang="sk-SK" dirty="0" smtClean="0"/>
              <a:t> hodnotu </a:t>
            </a:r>
          </a:p>
          <a:p>
            <a:pPr>
              <a:buFontTx/>
              <a:buChar char="-"/>
            </a:pPr>
            <a:r>
              <a:rPr lang="sk-SK" dirty="0" smtClean="0"/>
              <a:t> vysoký obsah vlákniny a sacharidov, vitamínov</a:t>
            </a:r>
          </a:p>
          <a:p>
            <a:r>
              <a:rPr lang="sk-SK" dirty="0"/>
              <a:t> </a:t>
            </a:r>
            <a:r>
              <a:rPr lang="sk-SK" dirty="0" smtClean="0"/>
              <a:t> minerálnych látok (vyšší obsah horčíku, </a:t>
            </a:r>
          </a:p>
          <a:p>
            <a:r>
              <a:rPr lang="sk-SK" dirty="0"/>
              <a:t> </a:t>
            </a:r>
            <a:r>
              <a:rPr lang="sk-SK" dirty="0" smtClean="0"/>
              <a:t> draslíku, síry) nenasýtených mastných kyselín, </a:t>
            </a:r>
          </a:p>
          <a:p>
            <a:r>
              <a:rPr lang="sk-SK" dirty="0"/>
              <a:t> </a:t>
            </a:r>
            <a:r>
              <a:rPr lang="sk-SK" dirty="0" smtClean="0"/>
              <a:t> nízky obsah tuku, obsahuje pomerne veľa </a:t>
            </a:r>
          </a:p>
          <a:p>
            <a:r>
              <a:rPr lang="sk-SK" dirty="0"/>
              <a:t> </a:t>
            </a:r>
            <a:r>
              <a:rPr lang="sk-SK" dirty="0" smtClean="0"/>
              <a:t> lepku - pôsobí regeneračne na telové bunky </a:t>
            </a:r>
          </a:p>
          <a:p>
            <a:r>
              <a:rPr lang="sk-SK" dirty="0"/>
              <a:t> </a:t>
            </a:r>
            <a:r>
              <a:rPr lang="sk-SK" dirty="0" smtClean="0"/>
              <a:t> a chráni proti infekciám</a:t>
            </a:r>
          </a:p>
          <a:p>
            <a:pPr>
              <a:buFontTx/>
              <a:buChar char="-"/>
            </a:pPr>
            <a:r>
              <a:rPr lang="sk-SK" dirty="0" smtClean="0"/>
              <a:t> má pozitívne účinky na stimuláciu imunitného</a:t>
            </a:r>
          </a:p>
          <a:p>
            <a:r>
              <a:rPr lang="sk-SK" dirty="0" smtClean="0"/>
              <a:t>  systému, používa sa pri liečbe niektorých </a:t>
            </a:r>
          </a:p>
          <a:p>
            <a:r>
              <a:rPr lang="sk-SK" dirty="0"/>
              <a:t> </a:t>
            </a:r>
            <a:r>
              <a:rPr lang="sk-SK" dirty="0" smtClean="0"/>
              <a:t> alergií.</a:t>
            </a:r>
            <a:endParaRPr lang="sk-SK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5" y="4071942"/>
            <a:ext cx="2531435" cy="1763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1285860"/>
            <a:ext cx="1809750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Obdĺžnik 5"/>
          <p:cNvSpPr/>
          <p:nvPr/>
        </p:nvSpPr>
        <p:spPr>
          <a:xfrm>
            <a:off x="2979787" y="498665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k-SK" dirty="0" smtClean="0"/>
              <a:t>V predaji sú: rôzne druhy múky, vločky, cestoviny a aj hotové výrobky,</a:t>
            </a:r>
            <a:endParaRPr lang="sk-SK" dirty="0"/>
          </a:p>
        </p:txBody>
      </p:sp>
      <p:pic>
        <p:nvPicPr>
          <p:cNvPr id="5" name="Obrázok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1787" y="4742358"/>
            <a:ext cx="1218624" cy="1781250"/>
          </a:xfrm>
          <a:prstGeom prst="rect">
            <a:avLst/>
          </a:prstGeom>
          <a:noFill/>
          <a:ln w="38100">
            <a:noFill/>
          </a:ln>
          <a:effectLst>
            <a:glow rad="228600">
              <a:srgbClr val="002060">
                <a:alpha val="40000"/>
              </a:srgbClr>
            </a:glo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71472" y="571480"/>
            <a:ext cx="900090" cy="462932"/>
          </a:xfrm>
        </p:spPr>
        <p:txBody>
          <a:bodyPr>
            <a:normAutofit/>
          </a:bodyPr>
          <a:lstStyle/>
          <a:p>
            <a:r>
              <a:rPr lang="sk-SK" sz="2800" dirty="0" err="1" smtClean="0"/>
              <a:t>RAž</a:t>
            </a:r>
            <a:endParaRPr lang="sk-SK" sz="2800" dirty="0"/>
          </a:p>
        </p:txBody>
      </p:sp>
      <p:sp>
        <p:nvSpPr>
          <p:cNvPr id="3" name="Obdĺžnik 2"/>
          <p:cNvSpPr/>
          <p:nvPr/>
        </p:nvSpPr>
        <p:spPr>
          <a:xfrm>
            <a:off x="3286116" y="128586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k-SK" dirty="0"/>
              <a:t>Z</a:t>
            </a:r>
            <a:r>
              <a:rPr lang="sk-SK" dirty="0" smtClean="0"/>
              <a:t>o zrna raže sa získava ražná múka vhodná na výrobu tmavý pšenično-ražného</a:t>
            </a:r>
          </a:p>
          <a:p>
            <a:r>
              <a:rPr lang="sk-SK" dirty="0" smtClean="0"/>
              <a:t>aj ražného chleba, rôznych druhov pečiva a perníkov.</a:t>
            </a:r>
            <a:endParaRPr lang="sk-SK" dirty="0"/>
          </a:p>
        </p:txBody>
      </p:sp>
      <p:sp>
        <p:nvSpPr>
          <p:cNvPr id="4" name="Obdĺžnik 3"/>
          <p:cNvSpPr/>
          <p:nvPr/>
        </p:nvSpPr>
        <p:spPr>
          <a:xfrm>
            <a:off x="3282470" y="2708920"/>
            <a:ext cx="481792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 smtClean="0"/>
              <a:t>Raž patrí medzi základné chlebové obilniny. Naklíčené semená majú v porovnaní s pšenicou sviežejšiu a šťavnatejšiu chuť. </a:t>
            </a:r>
          </a:p>
          <a:p>
            <a:r>
              <a:rPr lang="sk-SK" dirty="0" smtClean="0"/>
              <a:t>Je vhodná na nakličovanie, do polievok aj šalátov. </a:t>
            </a:r>
            <a:endParaRPr lang="sk-SK" dirty="0"/>
          </a:p>
        </p:txBody>
      </p:sp>
      <p:sp>
        <p:nvSpPr>
          <p:cNvPr id="5" name="Obdĺžnik 4"/>
          <p:cNvSpPr/>
          <p:nvPr/>
        </p:nvSpPr>
        <p:spPr>
          <a:xfrm>
            <a:off x="3286116" y="479715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k-SK" dirty="0" smtClean="0"/>
              <a:t>Vyrába sa chlebová múka (hladká, výražková, </a:t>
            </a:r>
            <a:r>
              <a:rPr lang="sk-SK" dirty="0" err="1" smtClean="0"/>
              <a:t>celozrná</a:t>
            </a:r>
            <a:r>
              <a:rPr lang="sk-SK" dirty="0" smtClean="0"/>
              <a:t>).</a:t>
            </a:r>
            <a:endParaRPr lang="sk-SK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500174"/>
            <a:ext cx="2095500" cy="2071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3929066"/>
            <a:ext cx="2428872" cy="2024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3951" y="4504270"/>
            <a:ext cx="992882" cy="1878425"/>
          </a:xfrm>
          <a:prstGeom prst="rect">
            <a:avLst/>
          </a:prstGeom>
          <a:noFill/>
          <a:ln w="57150">
            <a:solidFill>
              <a:srgbClr val="FFFF00"/>
            </a:solidFill>
          </a:ln>
          <a:effectLst>
            <a:glow rad="101600">
              <a:srgbClr val="FFFF00">
                <a:alpha val="60000"/>
              </a:srgbClr>
            </a:glo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0034" y="642918"/>
            <a:ext cx="1471594" cy="462932"/>
          </a:xfrm>
        </p:spPr>
        <p:txBody>
          <a:bodyPr>
            <a:normAutofit/>
          </a:bodyPr>
          <a:lstStyle/>
          <a:p>
            <a:r>
              <a:rPr lang="sk-SK" sz="2800" dirty="0" err="1" smtClean="0"/>
              <a:t>JaČmeŇ</a:t>
            </a:r>
            <a:endParaRPr lang="sk-SK" sz="28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428736"/>
            <a:ext cx="2209800" cy="211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4214818"/>
            <a:ext cx="2245194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18836" y="4641459"/>
            <a:ext cx="1005374" cy="1744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7" name="Obdĺžnik 6"/>
          <p:cNvSpPr/>
          <p:nvPr/>
        </p:nvSpPr>
        <p:spPr>
          <a:xfrm>
            <a:off x="3347864" y="671141"/>
            <a:ext cx="4572000" cy="480131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k-SK" dirty="0" smtClean="0"/>
              <a:t>je zdrojom sacharidov, bielkovín, vitamínov, </a:t>
            </a:r>
            <a:r>
              <a:rPr lang="sk-SK" dirty="0" err="1" smtClean="0"/>
              <a:t>minerálnyc</a:t>
            </a:r>
            <a:r>
              <a:rPr lang="sk-SK" dirty="0" smtClean="0"/>
              <a:t>. </a:t>
            </a:r>
          </a:p>
          <a:p>
            <a:r>
              <a:rPr lang="sk-SK" dirty="0" smtClean="0"/>
              <a:t>Pre nízky obsah lepku nie je veľmi vhodný na pečenie chleba.</a:t>
            </a:r>
            <a:br>
              <a:rPr lang="sk-SK" dirty="0" smtClean="0"/>
            </a:br>
            <a:r>
              <a:rPr lang="sk-SK" dirty="0" smtClean="0"/>
              <a:t>Rozpustná časť vlákniny významne znižuje hladinu cholesterolu v krvi. </a:t>
            </a:r>
          </a:p>
          <a:p>
            <a:r>
              <a:rPr lang="sk-SK" dirty="0" smtClean="0"/>
              <a:t>Výživa jačmeňom pôsobí veľmi priaznivo</a:t>
            </a:r>
          </a:p>
          <a:p>
            <a:r>
              <a:rPr lang="sk-SK" dirty="0" smtClean="0"/>
              <a:t>v prevencii závažných civilizačných ochorení. </a:t>
            </a:r>
          </a:p>
          <a:p>
            <a:endParaRPr lang="sk-SK" dirty="0" smtClean="0"/>
          </a:p>
          <a:p>
            <a:endParaRPr lang="sk-SK" dirty="0"/>
          </a:p>
          <a:p>
            <a:r>
              <a:rPr lang="sk-SK" dirty="0" smtClean="0"/>
              <a:t>Jačmeň kladne ovplyvňuje vredové žalúdočné choroby, znižuje výskyt kardiovaskulárnych a rakovinových ochorení. </a:t>
            </a:r>
          </a:p>
          <a:p>
            <a:r>
              <a:rPr lang="sk-SK" dirty="0" smtClean="0"/>
              <a:t>Je tiež výborným prostriedkom proti zápche.</a:t>
            </a:r>
            <a:endParaRPr lang="sk-SK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71472" y="642918"/>
            <a:ext cx="1828784" cy="391494"/>
          </a:xfrm>
        </p:spPr>
        <p:txBody>
          <a:bodyPr>
            <a:normAutofit fontScale="90000"/>
          </a:bodyPr>
          <a:lstStyle/>
          <a:p>
            <a:r>
              <a:rPr lang="sk-SK" sz="2800" dirty="0" smtClean="0"/>
              <a:t>Kukurica</a:t>
            </a:r>
            <a:endParaRPr lang="sk-SK" sz="2800" dirty="0"/>
          </a:p>
        </p:txBody>
      </p:sp>
      <p:sp>
        <p:nvSpPr>
          <p:cNvPr id="3" name="Obdĺžnik 2"/>
          <p:cNvSpPr/>
          <p:nvPr/>
        </p:nvSpPr>
        <p:spPr>
          <a:xfrm>
            <a:off x="3143240" y="414338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k-SK" dirty="0" smtClean="0"/>
              <a:t>Pestuje sa viac druhov: pukancová, lahôdková, konský zub. Výrobky: múka, škrob, pukance.</a:t>
            </a:r>
            <a:endParaRPr lang="sk-SK" dirty="0"/>
          </a:p>
        </p:txBody>
      </p:sp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1214422"/>
            <a:ext cx="1428760" cy="1907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3857628"/>
            <a:ext cx="2085481" cy="156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Obdĺžnik 6"/>
          <p:cNvSpPr/>
          <p:nvPr/>
        </p:nvSpPr>
        <p:spPr>
          <a:xfrm>
            <a:off x="2857488" y="1214422"/>
            <a:ext cx="564360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pl-PL" dirty="0" smtClean="0"/>
              <a:t> kukurica nie je schopná samostatnej existencie </a:t>
            </a:r>
          </a:p>
          <a:p>
            <a:r>
              <a:rPr lang="pl-PL" dirty="0" smtClean="0"/>
              <a:t>   bez pomoci človeka, lebo stratila schopnosť  </a:t>
            </a:r>
          </a:p>
          <a:p>
            <a:r>
              <a:rPr lang="pl-PL" dirty="0" smtClean="0"/>
              <a:t>   </a:t>
            </a:r>
            <a:r>
              <a:rPr lang="sk-SK" dirty="0" smtClean="0"/>
              <a:t>uvoľňovať zrná z klasu – nerozmnožuje sa </a:t>
            </a:r>
          </a:p>
          <a:p>
            <a:r>
              <a:rPr lang="sk-SK" dirty="0" smtClean="0"/>
              <a:t>   vegetatívne.</a:t>
            </a:r>
            <a:endParaRPr lang="sk-SK" dirty="0"/>
          </a:p>
        </p:txBody>
      </p:sp>
      <p:sp>
        <p:nvSpPr>
          <p:cNvPr id="8" name="Obdĺžnik 7"/>
          <p:cNvSpPr/>
          <p:nvPr/>
        </p:nvSpPr>
        <p:spPr>
          <a:xfrm>
            <a:off x="2741521" y="2551672"/>
            <a:ext cx="564360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sk-SK" dirty="0" smtClean="0"/>
              <a:t>je zdrojom dôležitých látok a energie, má vysoký</a:t>
            </a:r>
          </a:p>
          <a:p>
            <a:r>
              <a:rPr lang="sk-SK" dirty="0" smtClean="0"/>
              <a:t> obsah vitamínov,  kyseliny  listovej (B9), ktoré sú potrebné na správne fungovanie našich orgánov a metabolické procesy </a:t>
            </a:r>
            <a:r>
              <a:rPr lang="sk-SK" dirty="0" err="1" smtClean="0"/>
              <a:t>oganizmu</a:t>
            </a:r>
            <a:r>
              <a:rPr lang="sk-SK" dirty="0" smtClean="0"/>
              <a:t>.</a:t>
            </a:r>
            <a:r>
              <a:rPr lang="sk-SK" b="1" dirty="0" smtClean="0"/>
              <a:t> </a:t>
            </a:r>
            <a:endParaRPr lang="sk-SK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00958" y="4500570"/>
            <a:ext cx="1279392" cy="1905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42910" y="357166"/>
            <a:ext cx="5857916" cy="500066"/>
          </a:xfrm>
        </p:spPr>
        <p:txBody>
          <a:bodyPr>
            <a:normAutofit/>
          </a:bodyPr>
          <a:lstStyle/>
          <a:p>
            <a:r>
              <a:rPr lang="sk-SK" sz="2800" dirty="0" smtClean="0"/>
              <a:t>Pohánka – hit zdravej výživy</a:t>
            </a:r>
            <a:endParaRPr lang="sk-SK" sz="2800" dirty="0"/>
          </a:p>
        </p:txBody>
      </p:sp>
      <p:sp>
        <p:nvSpPr>
          <p:cNvPr id="8" name="Obdĺžnik 7"/>
          <p:cNvSpPr/>
          <p:nvPr/>
        </p:nvSpPr>
        <p:spPr>
          <a:xfrm>
            <a:off x="2786050" y="1285860"/>
            <a:ext cx="528641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sk-SK" dirty="0" smtClean="0"/>
              <a:t> chuťou pripomína ryžu, </a:t>
            </a:r>
          </a:p>
          <a:p>
            <a:r>
              <a:rPr lang="sk-SK" dirty="0" smtClean="0"/>
              <a:t> -obsahuje vápnik, fosfor, draslík </a:t>
            </a:r>
          </a:p>
          <a:p>
            <a:r>
              <a:rPr lang="sk-SK" dirty="0" smtClean="0"/>
              <a:t>   (minerály dôležité pre rast kostí)</a:t>
            </a:r>
          </a:p>
          <a:p>
            <a:pPr>
              <a:buFontTx/>
              <a:buChar char="-"/>
            </a:pPr>
            <a:r>
              <a:rPr lang="sk-SK" dirty="0" smtClean="0"/>
              <a:t> horčík, železo, rôzne vitamíny a iné zdraviu </a:t>
            </a:r>
          </a:p>
          <a:p>
            <a:r>
              <a:rPr lang="sk-SK" dirty="0" smtClean="0"/>
              <a:t>  prospešné látky</a:t>
            </a:r>
          </a:p>
          <a:p>
            <a:pPr>
              <a:buFontTx/>
              <a:buChar char="-"/>
            </a:pPr>
            <a:r>
              <a:rPr lang="sk-SK" dirty="0" smtClean="0"/>
              <a:t> je vhodná pre </a:t>
            </a:r>
            <a:r>
              <a:rPr lang="sk-SK" dirty="0" err="1" smtClean="0"/>
              <a:t>celiatikov</a:t>
            </a:r>
            <a:r>
              <a:rPr lang="sk-SK" dirty="0" smtClean="0"/>
              <a:t> - </a:t>
            </a:r>
            <a:r>
              <a:rPr lang="sk-SK" u="sng" dirty="0" smtClean="0"/>
              <a:t>neobsahuje lepok</a:t>
            </a:r>
          </a:p>
          <a:p>
            <a:r>
              <a:rPr lang="sk-SK" dirty="0" smtClean="0"/>
              <a:t>- </a:t>
            </a:r>
            <a:r>
              <a:rPr lang="sk-SK" dirty="0" err="1" smtClean="0"/>
              <a:t>Pohanková</a:t>
            </a:r>
            <a:r>
              <a:rPr lang="sk-SK" dirty="0" smtClean="0"/>
              <a:t> múka sa pridáva do bežnej múky </a:t>
            </a:r>
          </a:p>
          <a:p>
            <a:endParaRPr lang="sk-SK" dirty="0" smtClean="0"/>
          </a:p>
          <a:p>
            <a:pPr>
              <a:buFontTx/>
              <a:buChar char="-"/>
            </a:pPr>
            <a:r>
              <a:rPr lang="sk-SK" dirty="0" smtClean="0"/>
              <a:t> vyrába sa lúpaná pohánka, krupica, múka.</a:t>
            </a:r>
          </a:p>
        </p:txBody>
      </p:sp>
      <p:sp>
        <p:nvSpPr>
          <p:cNvPr id="9" name="Obdĺžnik 8"/>
          <p:cNvSpPr/>
          <p:nvPr/>
        </p:nvSpPr>
        <p:spPr>
          <a:xfrm>
            <a:off x="3286116" y="4143380"/>
            <a:ext cx="421484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 smtClean="0"/>
              <a:t>V obchode sa dá kúpiť:</a:t>
            </a:r>
          </a:p>
          <a:p>
            <a:pPr>
              <a:buFontTx/>
              <a:buChar char="-"/>
            </a:pPr>
            <a:r>
              <a:rPr lang="sk-SK" dirty="0" smtClean="0"/>
              <a:t> pohánková múka, pohánková krupica, </a:t>
            </a:r>
          </a:p>
          <a:p>
            <a:pPr>
              <a:buFontTx/>
              <a:buChar char="-"/>
            </a:pPr>
            <a:r>
              <a:rPr lang="sk-SK" dirty="0" smtClean="0"/>
              <a:t> celé zrná pohánky, pohánkový šrot,</a:t>
            </a:r>
          </a:p>
          <a:p>
            <a:pPr>
              <a:buFontTx/>
              <a:buChar char="-"/>
            </a:pPr>
            <a:r>
              <a:rPr lang="sk-SK" dirty="0" smtClean="0"/>
              <a:t> pohánkové cestoviny, </a:t>
            </a:r>
          </a:p>
          <a:p>
            <a:r>
              <a:rPr lang="sk-SK" dirty="0" smtClean="0"/>
              <a:t>- pohánkový bylinný čaj</a:t>
            </a:r>
            <a:endParaRPr lang="sk-SK" dirty="0"/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3857628"/>
            <a:ext cx="2196934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77" name="AutoShape 5" descr="data:image/jpeg;base64,/9j/4AAQSkZJRgABAQAAAQABAAD/2wCEAAkGBhMSEBUSEhIWFBUUEhcUFBUVGBQUFBQUFBUXFRcUFRQXHCYeGBwjGRQVHy8gJCcpLC0tFR4xNTAqNSYrLSkBCQoKDgwOGg8PGiwkHyIvKSksLCwpLCwsKSksKSwsLCwsLCwsKSwsLCksKSwpLCwsLCkpKSkpLCkpKSwpLCwpKf/AABEIAMgAoAMBIgACEQEDEQH/xAAbAAADAAMBAQAAAAAAAAAAAAAEBQYAAgMHAf/EAD0QAAEDAwMCBAMECAUFAQAAAAECAxEABCEFEjEGQRMiUXEyYYEUQpGhBxUjUrHB0fAzcoKi4WKywtLxQ//EABkBAAMBAQEAAAAAAAAAAAAAAAIDBAEABf/EACcRAAMAAgMAAQQBBQEAAAAAAAABAgMREiExQQQTIlFhMoHB0eGR/9oADAMBAAIRAxEAPwBnbJFEFNaIZitVqryWwQa7mk9wo07dzSu7bFKAoR3VCJVmmF2ignbdSYkESAR6GQDz7KB+tc0LYxsHop8y8I5qXtzFMmLqKxVo6aGrjlBOrrG3SshKASTwBkn2FczJMHEYPvRvs5sKtbuDTq2v6n7OyK3EJzClAYic+k02t9PcAWsJUW0LKd5ED4oH1OOKbDYU0xqXwoUqvscURBigruhyVsKq6BN9d2FV2sNDedc8NKCFbC555T5eAcjuYAoK3MuJQrcJWEkASoSraQEmJPyqLjSab+RfaGrLkVtcu4pzedBLDiQ29KD8RXAWIIkeXBkEkGBxmi+penGUWpLYS2Uwd6lHISnIJJyTgAepFenOO0nv4HJMgLhzNB7q+OuE1zU5U9PYlsrjcYrgt4UAq+FWPTHTzLtsHHU71LJjzKTtAMAYPyNEpeStIcnvwU6TohuUubHEpUiISqfNunuOOPQ0dafo+LjQU68W1mfLtCgmCRByJOPWqG10a3tjvSgg7SCZUoqBIPmH3oIwaGv9daKZSsp84RtG2VLUcAmYR2kn8Ka8cxPa2/1sPhv02tOmW0WQt7kh5MnJEBvd2bVG4AHMzMmlnU3SH2tFum3DaA0VJJmAlsgY2iZykGscvrnzB8OICIUQpKUs7cnmCD6ck4Heqqx08NzAgEzBgxiDBHbE0yH9x8Uutd/s5x12eSah0Pcsr2eEXJ4U2CpJE7QSR8PseKY9I9I7rtxF0kp8BKVKbP3yuQmSOU4Jxzj516pOKUtaaVvlxY+BO1DiSU+IlWdq0/eSk5E9+K5/TzNJoBY16aO9I2q0jYyhBQUlK0eVQKTIk9/Qz60DY9D27Tq1uqDgUDCVYAKiSTjnsB6Zo+3bdaf/AMVKm8yDhWQYx6hUfSseYUq5CkrSU7Z2qUfmDCdue3cUXq3x73oY4QXa6Sw0D4bSUzE8ydpxJJohTaVJ2424xg8GRzNc3bxCTC1ATxOJNB3V2GjCEklRwBmSeYpmTJGKeT8NSb6OeuaO2tKlpBC/+mTu4GR7elTaOl3FmUq2qBn4VSkg4kkATj1qxdvfDSkKG3dgZ7+g+dfE3iUq2zAjHz9qXkiaafgPFM2bW6GgVhJdCYUU8GO4HOf3fWkN90tavocXuLalqUrfIgOE8/P0ifWM5o3qVLzzG21O1wKSUq3lBEZkfvf5Tg954pJp/W7brn2a5YLLyDBJ2+EHAQJSSdyZJxI78mtyJb7fx8/7C47QxQ5co8zym1Ssx5lJEFQJEwJEDcJ9SKner+oyXA0u1ZUECfOpbsFQyUqbUkD8J9piqDVrtIU2h5SQkqV3hOBgEzyZ/Kpi9uUJdS4tptQUd24JUmdp27gncR93gjtUs1pPTMufx2iSWY/pWle021w261uc2qSQP8QJIIPAzIM9q8m1ttoXDgZ/wws7OePTOYmRW5MXFJk9RoDSTNWHSutuNDwkgKClCJMbSSJPtHapFk5pxZOlJCk8jip1bl7n02emWWrvqUIKoJICQCRJ7GK20bRkNLG/9q6kFSBg7FE/En0POT86l1uqUreokq9TzVV0wtHxzKyNpnMqnk/P09zT1XLImx+9j660tt9AS83uEhRSSYkZyAYOaIcUAmEA4GAn0GABNDXanJhsZI5OEj3NLdfvkoTtc3gRG5JUmT/mTxVdZEuS1rXyEux3ZulSZKSO2efw/L6Vo89s+JXJxP8ACpvp/VUOKJbcmASpCviBUefXnGfUURqOqkPIb8MrCkGYnyrkRDnGRyD6e9LnK/tb+f5/4c12HXGl+KkS4ZkGces881OahqaWygbY/aAJAWQrek4yTISoZ9CFZ5qiSppLMeLtHBUVhKtx7SeDM4pXdaMLtkC4QncJKFJGW1ERKVTJMRnFDUN6a6p/3NVGKuLgtB5TYCplLeCYnBVBiTzAP1o61vHHENuqcSiVfCUgyPhj1EmkmsaktCC0T8O0Ap3JlCQO5PMAjmhUKctmlLaKVBRKjuyCpWQRBnitdcbfuv8AJvJaf7DdS19Dl40kuIUz91IAC0vbtvmkzGPzqrddShOSPfFeVW2kG5VvcdCFqUFAFONwMjbkR7Cu2q3F1b3AC1qdaeBCsgJChEjHEiCPrXTl9pr06tNLR6Oi6JSSkAxxJFeX9cWSTcLcP32kFwZ5KztHyylJ/H5VXWOs2zbeXkJA+JK1DcMcFPP5VM6hpilqUXFbkle4JAIwMBKicwB2rs1bhC+XHtDHotK3FKL6txEeHPMEZPzmKL61tg2w2EhKU+Icdwdv3fRPMj2qZXerbIKcEcfQ0BqWqOvGVqUQCSkEkhMmYH8PpSYuJhykIvLtGpv1pSUJcUEqEFIUdpB7FPFDBdcVLrUroG9iVR2bXmmlo5SVC6YWrtSN9hpjxteKadPOpTcBSl7UpBVHAJA7mcRzSBFzWj1xNN5Jab+A1Wj1d3UYAiOJJMjHv2pfqVui4BbK1BJHwn4FznvzFROj9QKbBSuViPIMGFTMmeaau9ShxI8hB2kEkzyIMAVd9+Mk9/8Ag6bRONWPgufslkukKU8QcBvgNqjGY4+VNOlUC2O8bi0rEFRV4REnAPAM/lW1mW298QVLKRA5gTz+dbXl6ltOIKSDvBxj+R5qZaX5J+BP0c3900phQkQ6DIEEp5M+4iaH6e1Z/wAKCQoAwlSuY7z7cVDr19LIhPn9BOQSIGfSJqs07UkhpABkbEwfoP5zTsWXlqvkx0jhdWzrlyrfIbxC5BKpGQB2zXW8uWmQ2wFBKTuWlJPmUZgk/LMD6+lfLzVkJSVEwAJPtUvp6i46q6cGVeVpJyEo4/hj6qPegul/cB3ocm8a3pAP/wCgPrGeT9aodRWylhxR2qQAdyRBMj0jhQOR6VE3LSDHlACSSAMDIjMc1yQuBCRA9BxSseVTta9BeVDXRdOaWoOxIwQTyojImewP4xVG43IpDpa1YqhZOKdjlKdGquQrf0wE8UBdaWAKoVrFBXCd1dxR3BETeW8GgyKs39OFItRsgKxyKeMStKo5pyKDbbNdd0VDXpkhoua3Q/Slb1dGX61+GMdNqolp6DSpl+iEvVsI7RQ2jaCrdtG6In5f2K6L0yV7ioqTBGwj1EZPf/mlFpeQapLJ3cKriZr4Hy99EZrHTaQCUAgiCB7TI/v0rrpu7YMQB/eR2qvu7UEcVJauS0tSU8ESSeACMiPegyTwaaBqdC3W9SBWlrzKSDKwnlUdvb518e6jMQlkJjA3K4A+QH863s+mnnYXhAUJCiYkHMgDNHPdJHu6D/pP/tQ/Hgn8n4hJ+uVn7qf939aJtNWg+ZCT7bh/UU7s+kmvvKUr2hI/LP505t9CYQMNJ9zKj+dbMN+HLFZz0W8acGMH908/T1p0EiKXpt2kGQ2gEdwlII+sV0+2CqV10yiVpdnO9VHFLRcEUZdOTSd96KVT0waehql+RSLVXxxXN69PagUpLis13PfRiyb6Gp04RSi9Y21VFGKR6m3M0m1tmtInnTXxC63eTWiEE1jQtBTT1d03NcW7Q19LRFakbW0H2115qq9MvBFQtFW2oqTTsdaMmtM9EN2kionW2SslRmNxjtInkj+Xyr6zqp9aLv1SgfOP4Cp/rMnS1+w7rkg5GopSkJH3UhP4CP5V9F6FVPiSacaRpC3jCQY9ax3VVxSBVMYtPAVq9fRRqOkXiDmPSp/VbJ1lUL796pU3K7QdU0jZ29JNEWqVHtX3TLKcmqW0sABxR8GzJ2xQqyJFLbvSjVr9lFcbizEUbxJhPHs84u7MitNII35ql1i0ABqT3bF/Wk8VLFceLKFp4qFcblkRR1s2IrjfJgVkz+xyRMX7AmuVmxJrrfLzWlg9Cs1lpbB0tj22scV2d0kRxXezeTFGqWCKaktBtJk1c2IFK3EQapL2kjrOaXS/Qmp/R8tmppzdowlI/v1oawtsjHcU1att7yUfIn8qhzrdxP8AJkp6NNG6bW8ZGAO9eg6baJt2wCMxXTR7UNthI5ox9sKTmvaxYFC2vR8Y+Pp8TeSJAqP6wQpcHbgd6pt5SmIxQGpXqVIKYz8qLJaU/kxlRyWia0xYAp2i8AFTqLB4nypNdHtPuYHkOaRNVraQldDtWsAd64O60IqfvtKfRlQxQTiFRmu5V8mO2MdU1EKFSz2VUS6Sa0Zt81JVNsVVbHwcgUuvb0nFfV3Big1Kk0TsJ2COCa4KEUwUihVtTQb2FPZvb6hHejv1wYpObU11tmipQT6mPxo+0ZT0Hi+KzFWOjdCFaUrWeRMU20To5ppsGJURyacu3fhNx6Croxa/rHRj36I7jREMMvGPu+X3JApb0xZhy6Uf3G5+pUAPyBpvq+oBdt8ytI/CT/KgOkW1eI6oYEpB+gJ/8q8/JqvrIXwl/s1yt6LFtATzWi7xAVE80LdOHnsKmta1JtuHAqSDxP8AKvVeRJMclPe2Wf2hJ8tcFac3ziohf6QRuBSgn1rV/qpS1DZMkjFJf1GN+9iuS3pF0lxCVAAV0vHAAMCTxSO61HYlBjzYrfVL0eFvJgpyKbz9Ru0MNRaSpohUcVE3NoM0Y91clSABmlT2piKTluX4KqkxXdMgGhk4NdLu4k0Ep0151vsk+TrcrgxQana+370rMUKFGtpHP0IDxOKKt2ZpaF5prYPijxofAX9lEUufRsUFDkGabuPCKRXzx7Z9qZYVLaLbpzruSEO4xAqj/XDbhiRXh63lBXBB5HIweDTnSXFkg7jToy14zJyUumX2pOeaB8IyPfNH9OtxaqUMKW4s/QQkf9tTzBOwlRk//BR1lqpSylBx8/czXmKm/qbpfCHfycdcv7htsjdg1FuXBPNWfVN6nwAJk1Bqco8lun6LtdhjQxR+k3AQ4lR7GlzLspr4hdDh/Yinpl9rPULSmoB83apa/wBdW4jZOKVl2u9vYrcEoSVSYECqKyVbCd0wdDhFYu7NXFr+j0FlKlqIWYkenyrl1R0MhlkONSSORzNMeDIlsHhWtkUh0mj2baRQYaUgwpJSfmIp5ZpkClKf2DC2SwNb7a5TXwvRRaON1V8RcRXB12aa9I6Gm8uPBU74flKkwncVxykSYBiT34opnb0hi78KK06FvHLbxxsyjehvdK1pIkRA2gkcAmmHRHTGy7c+0oIW0gFtJyhYXuSpY7LTGP8AVmrixDdqw2yCdraQkbjJMSSSfxruyyneVwOIB9AqCoA+hwasnHO1r1elPH5JXq7oMX90hzxPCCGNqlBO4qVuOwRIwAVSfSB7ed6f5DtPYkSOMEgx+FenXD1w3d/tFJ8BSyZ4UEhOOec4xXK70hFxcNuhklplnakEJQyYJI77lewEepoXSpvrtGOU+0T7jagwFbVbSmQYMQfnEUNc3QAgHgRXpbOoJUgCORBSRGPSPSvMOtdPSxcQg4WN+0J2pRJjakz5uD7VHX0yxKssvfI59CPUrsq5PFKiuinRQwtyTgVLPbAZ2t1086c0E3KiJgClDdkpOT3qp6R3tqJAwaZhS5tMnS3XZQaT0M0iS7589/SqKyZYQAlCRjsAKVp1JQkOYnip860ba5x5kq5+Xzr1JuZ1pdFkzKXRel4KJB7ViwMBWRUsjXC+uG8Rye1dH71wIJBko/A0fNejGtAH6SLVIQhaQAZik2isnbmuOqawu6WAoQE9vnTrTGgAKnrVW2iTW62QzlifSgri2IqpS3NLdQaAoOPQXBEy6uvVf0Z9K2yrZF04lSnSokElSQjaSAUR/GvKb4Zq8/Rt1osJFmobo3FCifhTE7I95/GjhzH5V4bC7LvXk78sOEr+HZMSDgwfWPWtLRxxTPivOFrYFJSgR5inG5Z7ccDtSHqbXNqgGT+1GTIwPl71NO6rdKO5Y3JVuRtUNqTIwY5Hel81ydLsrSbWyx1jq1h5LbHiAKLiFeU58pBI+okfWqNGqhSMAiRgEFIA7c1A9AXjCHVJdQEJ8NJSpXIUJ3f5THp6Ve3+qN+AfDIXKJTOQR60/G3/AFUwLTXWhHra127S7hEEhUqCpOCQJBB9sVCanrTtyoKdIMSEgCAAe1N+p+o91upkjcFbYVJSUqBnjvxxUqwqo8uSbX4Pr/JNdd6O6WZMU607TRQFrTq0fArMMozkfNQsBtFNdGQEJkmMUu1C/ATQP24uYB2gUq61kpL5N2tlIhwOklXb4aSXrACiZob9b+FgZpLe6opROea2bfjNdpFDb6mWkkJjPeuTWvuFJR696m27lRpjZrzVH3GL+42NbG1zJpqp7bS5p6BWjl7midaNdJIWtagIoW8uAaSh4+tbF0mh5Mx3oEvzNdtAulMOeIkebaQn5E962SzuNN7HSyr4Uz7Uelc8WbL72a2l4868kLXG5eMCArMfnFU2oNlxQBAKsblCckDj8anrmxKeQR+VEaVri03LRdWVNpWN4xlPoY57Gl64tLRUslSumM7+yctEB51vyqSN0AK2KJiCeYzzXBjVUKUkNLUFDIjuSDj25r1LUGmnmilQCkKEH0g14vp7Abvdk4BWkE4nbIH5V31cVjxtywLt00mdNVBJCT6z/f41wbbiitSnfuIO3sYxz61w8YVJgnjiSZNfVPR2bVRAuTSxVxFYLuqJ6FNsLu35FDG4gVqpciqjROjQ83uUeaXih5LrQcbZJqcKu9dGrWqw/o+UFGCYHFK7rTFMq2qHsap+y57YTnXoAGawq20QpNDO0FICjom+rPFJoNVd2DSaYtiI19QqsrKahlBtqK9G6JYRtyM1lZVOHph4vSiuNIQufKKibixaQ6sJQRtUUwRBkd89j2+VZWU7L4mOyv8AEKc1Ze3buMGPlxxU/dsAulwgSCI/rWVlTW9rslbb9D0LSUiSOM+lC6hpbS07kKDav9h+nb6VlZQVX4+HE1cpKf8AjIPse9cEOzWVlKntbDa62V3RulpddIVwBXp2n6cGhCRisrKq+i/ob/kbiS1sJcWE81FdYPJUMc1lZT8z0tB5PCNCVE13+xGK+VlSJbRHrsDetyDWzQivtZU9oFn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1285860"/>
            <a:ext cx="1524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72396" y="4714884"/>
            <a:ext cx="1148947" cy="1790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1828784" cy="462932"/>
          </a:xfrm>
        </p:spPr>
        <p:txBody>
          <a:bodyPr>
            <a:normAutofit/>
          </a:bodyPr>
          <a:lstStyle/>
          <a:p>
            <a:r>
              <a:rPr lang="sk-SK" sz="2800" dirty="0" err="1" smtClean="0"/>
              <a:t>amarant</a:t>
            </a:r>
            <a:endParaRPr lang="sk-SK" sz="2800" dirty="0"/>
          </a:p>
        </p:txBody>
      </p:sp>
      <p:sp>
        <p:nvSpPr>
          <p:cNvPr id="3" name="Obdĺžnik 2"/>
          <p:cNvSpPr/>
          <p:nvPr/>
        </p:nvSpPr>
        <p:spPr>
          <a:xfrm>
            <a:off x="2928926" y="642918"/>
            <a:ext cx="500066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sk-SK" dirty="0" smtClean="0"/>
              <a:t> patrí medzi tzv. nepravé obilniny</a:t>
            </a:r>
          </a:p>
          <a:p>
            <a:pPr>
              <a:buFontTx/>
              <a:buChar char="-"/>
            </a:pPr>
            <a:r>
              <a:rPr lang="sk-SK" dirty="0" smtClean="0"/>
              <a:t> je </a:t>
            </a:r>
            <a:r>
              <a:rPr lang="sk-SK" u="sng" dirty="0" smtClean="0"/>
              <a:t>prirodzene bezlepkový </a:t>
            </a:r>
          </a:p>
          <a:p>
            <a:pPr>
              <a:buFontTx/>
              <a:buChar char="-"/>
            </a:pPr>
            <a:r>
              <a:rPr lang="sk-SK" dirty="0" smtClean="0"/>
              <a:t> má najvyšší obsah bielkovín z rastlinnej ríše</a:t>
            </a:r>
          </a:p>
          <a:p>
            <a:pPr>
              <a:buFontTx/>
              <a:buChar char="-"/>
            </a:pPr>
            <a:r>
              <a:rPr lang="sk-SK" dirty="0" smtClean="0"/>
              <a:t> je bohatým zdrojom tukov, vďaka ktorým má</a:t>
            </a:r>
          </a:p>
          <a:p>
            <a:r>
              <a:rPr lang="sk-SK" dirty="0" smtClean="0"/>
              <a:t>  priaznivý účinok na rôzne kožné ochorenia </a:t>
            </a:r>
          </a:p>
          <a:p>
            <a:pPr>
              <a:buFontTx/>
              <a:buChar char="-"/>
            </a:pPr>
            <a:r>
              <a:rPr lang="sk-SK" dirty="0"/>
              <a:t> </a:t>
            </a:r>
            <a:r>
              <a:rPr lang="sk-SK" dirty="0" smtClean="0"/>
              <a:t>u nás je viac rozšírené používanie </a:t>
            </a:r>
          </a:p>
          <a:p>
            <a:r>
              <a:rPr lang="sk-SK" dirty="0" smtClean="0"/>
              <a:t>  semien, buď celých zŕn, alebo múka, </a:t>
            </a:r>
          </a:p>
          <a:p>
            <a:r>
              <a:rPr lang="sk-SK" dirty="0" smtClean="0"/>
              <a:t>  pukance, či vločky, </a:t>
            </a:r>
          </a:p>
          <a:p>
            <a:pPr>
              <a:buFontTx/>
              <a:buChar char="-"/>
            </a:pPr>
            <a:r>
              <a:rPr lang="sk-SK" dirty="0" smtClean="0"/>
              <a:t>pridaním </a:t>
            </a:r>
            <a:r>
              <a:rPr lang="sk-SK" dirty="0" err="1" smtClean="0"/>
              <a:t>amarantovej</a:t>
            </a:r>
            <a:r>
              <a:rPr lang="sk-SK" dirty="0" smtClean="0"/>
              <a:t> múky (ale maximálne</a:t>
            </a:r>
          </a:p>
          <a:p>
            <a:r>
              <a:rPr lang="sk-SK" dirty="0" smtClean="0"/>
              <a:t>  15% c </a:t>
            </a:r>
            <a:r>
              <a:rPr lang="sk-SK" dirty="0" err="1" smtClean="0"/>
              <a:t>elkového</a:t>
            </a:r>
            <a:r>
              <a:rPr lang="sk-SK" dirty="0" smtClean="0"/>
              <a:t> objemu múky, inak sa cesto</a:t>
            </a:r>
          </a:p>
          <a:p>
            <a:r>
              <a:rPr lang="sk-SK" dirty="0" smtClean="0"/>
              <a:t>  bude rozpadávať) zvýšime nutričnú hodnotu</a:t>
            </a:r>
          </a:p>
          <a:p>
            <a:r>
              <a:rPr lang="sk-SK" dirty="0" smtClean="0"/>
              <a:t>  chleba, pečiva, či placiek.</a:t>
            </a:r>
          </a:p>
          <a:p>
            <a:r>
              <a:rPr lang="sk-SK" dirty="0" smtClean="0"/>
              <a:t/>
            </a:r>
            <a:br>
              <a:rPr lang="sk-SK" dirty="0" smtClean="0"/>
            </a:br>
            <a:r>
              <a:rPr lang="sk-SK" b="1" u="sng" dirty="0" smtClean="0"/>
              <a:t>Nutričné hodnoty</a:t>
            </a:r>
            <a:r>
              <a:rPr lang="sk-SK" b="1" dirty="0" smtClean="0"/>
              <a:t>:</a:t>
            </a:r>
            <a:r>
              <a:rPr lang="sk-SK" dirty="0" smtClean="0"/>
              <a:t> </a:t>
            </a:r>
          </a:p>
          <a:p>
            <a:r>
              <a:rPr lang="sk-SK" dirty="0" smtClean="0"/>
              <a:t>obsahuje široké spektrum aminokyselín, železo, vápnik, draslík, fosfor a horčík.</a:t>
            </a:r>
            <a:endParaRPr lang="sk-SK" dirty="0"/>
          </a:p>
        </p:txBody>
      </p:sp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214422"/>
            <a:ext cx="2214578" cy="2641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4143380"/>
            <a:ext cx="1857388" cy="16920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00958" y="4643446"/>
            <a:ext cx="1305786" cy="2019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03648" y="4775812"/>
            <a:ext cx="4608512" cy="576064"/>
          </a:xfrm>
        </p:spPr>
        <p:txBody>
          <a:bodyPr>
            <a:normAutofit/>
          </a:bodyPr>
          <a:lstStyle/>
          <a:p>
            <a:r>
              <a:rPr lang="sk-SK" sz="2800" dirty="0" smtClean="0"/>
              <a:t>Ďakujeme za pozornosť</a:t>
            </a:r>
            <a:endParaRPr lang="sk-SK" sz="2800" dirty="0"/>
          </a:p>
        </p:txBody>
      </p:sp>
      <p:sp>
        <p:nvSpPr>
          <p:cNvPr id="3" name="Obdĺžnik 2"/>
          <p:cNvSpPr/>
          <p:nvPr/>
        </p:nvSpPr>
        <p:spPr>
          <a:xfrm>
            <a:off x="611560" y="469519"/>
            <a:ext cx="657229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800" i="1" dirty="0" smtClean="0">
                <a:latin typeface="Comic Sans MS" pitchFamily="66" charset="0"/>
              </a:rPr>
              <a:t>Nežijeme preto, aby sme jedli,</a:t>
            </a:r>
          </a:p>
          <a:p>
            <a:endParaRPr lang="pl-PL" sz="2800" i="1" dirty="0" smtClean="0">
              <a:latin typeface="Comic Sans MS" pitchFamily="66" charset="0"/>
            </a:endParaRPr>
          </a:p>
          <a:p>
            <a:r>
              <a:rPr lang="pl-PL" sz="2800" i="1" dirty="0" smtClean="0">
                <a:latin typeface="Comic Sans MS" pitchFamily="66" charset="0"/>
              </a:rPr>
              <a:t>                ale jeme preto, aby sme žili.</a:t>
            </a:r>
            <a:endParaRPr lang="pl-PL" sz="2800" i="1" dirty="0">
              <a:latin typeface="Comic Sans MS" pitchFamily="66" charset="0"/>
            </a:endParaRP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88729" y="2356662"/>
            <a:ext cx="2619375" cy="174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perspectiveLeft"/>
            <a:lightRig rig="threePt" dir="t"/>
          </a:scene3d>
        </p:spPr>
      </p:pic>
      <p:sp>
        <p:nvSpPr>
          <p:cNvPr id="4" name="BlokTextu 3"/>
          <p:cNvSpPr txBox="1"/>
          <p:nvPr/>
        </p:nvSpPr>
        <p:spPr>
          <a:xfrm>
            <a:off x="5508104" y="6021288"/>
            <a:ext cx="28083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 smtClean="0"/>
              <a:t>Koniec 1. časti</a:t>
            </a:r>
            <a:endParaRPr lang="sk-SK" sz="2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04048" y="1196751"/>
            <a:ext cx="3814050" cy="864097"/>
          </a:xfrm>
        </p:spPr>
        <p:txBody>
          <a:bodyPr>
            <a:noAutofit/>
          </a:bodyPr>
          <a:lstStyle/>
          <a:p>
            <a:pPr marL="521208" lvl="1" indent="-228600" algn="ctr" rtl="0">
              <a:spcBef>
                <a:spcPts val="500"/>
              </a:spcBef>
              <a:buClr>
                <a:schemeClr val="accent4"/>
              </a:buClr>
              <a:buSzPct val="80000"/>
            </a:pPr>
            <a:r>
              <a:rPr lang="sk-SK" sz="3200" b="1" i="1" kern="1200" dirty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Domáci  </a:t>
            </a:r>
            <a:r>
              <a:rPr lang="sk-SK" sz="3200" b="1" i="1" kern="1200" dirty="0" smtClean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/>
            </a:r>
            <a:br>
              <a:rPr lang="sk-SK" sz="3200" b="1" i="1" kern="1200" dirty="0" smtClean="0">
                <a:solidFill>
                  <a:srgbClr val="FFFF00"/>
                </a:solidFill>
                <a:latin typeface="+mn-lt"/>
                <a:ea typeface="+mn-ea"/>
                <a:cs typeface="+mn-cs"/>
              </a:rPr>
            </a:br>
            <a:r>
              <a:rPr lang="sk-SK" sz="3200" b="1" i="1" kern="1200" dirty="0" err="1" smtClean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špaldový</a:t>
            </a:r>
            <a:r>
              <a:rPr lang="sk-SK" sz="3200" b="1" i="1" kern="1200" dirty="0" smtClean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 </a:t>
            </a:r>
            <a:r>
              <a:rPr lang="sk-SK" sz="3200" b="1" i="1" kern="1200" dirty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chlieb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sk-SK" sz="2400" dirty="0" smtClean="0">
                <a:solidFill>
                  <a:srgbClr val="FFFF00"/>
                </a:solidFill>
              </a:rPr>
              <a:t>Priniesla: </a:t>
            </a:r>
          </a:p>
          <a:p>
            <a:r>
              <a:rPr lang="sk-SK" sz="2400" dirty="0" smtClean="0">
                <a:solidFill>
                  <a:srgbClr val="FFFF00"/>
                </a:solidFill>
              </a:rPr>
              <a:t>     Sofia </a:t>
            </a:r>
            <a:r>
              <a:rPr lang="sk-SK" sz="2400" dirty="0" err="1" smtClean="0">
                <a:solidFill>
                  <a:srgbClr val="FFFF00"/>
                </a:solidFill>
              </a:rPr>
              <a:t>Šimuneková</a:t>
            </a:r>
            <a:endParaRPr lang="sk-SK" sz="2400" dirty="0">
              <a:solidFill>
                <a:srgbClr val="FFFF00"/>
              </a:solidFill>
            </a:endParaRPr>
          </a:p>
          <a:p>
            <a:r>
              <a:rPr lang="sk-SK" sz="2400" dirty="0" smtClean="0">
                <a:solidFill>
                  <a:srgbClr val="FFFF00"/>
                </a:solidFill>
              </a:rPr>
              <a:t>Upiekol:</a:t>
            </a:r>
          </a:p>
          <a:p>
            <a:r>
              <a:rPr lang="sk-SK" sz="2400" dirty="0" smtClean="0">
                <a:solidFill>
                  <a:srgbClr val="FFFF00"/>
                </a:solidFill>
              </a:rPr>
              <a:t>      ocko</a:t>
            </a:r>
            <a:endParaRPr lang="sk-SK" sz="2400" dirty="0">
              <a:solidFill>
                <a:srgbClr val="FFFF00"/>
              </a:solidFill>
            </a:endParaRPr>
          </a:p>
        </p:txBody>
      </p:sp>
      <p:pic>
        <p:nvPicPr>
          <p:cNvPr id="5" name="Zástupný symbol obrázka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89" r="19989"/>
          <a:stretch>
            <a:fillRect/>
          </a:stretch>
        </p:blipFill>
        <p:spPr>
          <a:xfrm rot="5400000">
            <a:off x="2151597" y="1816954"/>
            <a:ext cx="3688676" cy="2448273"/>
          </a:xfrm>
          <a:ln w="9525">
            <a:solidFill>
              <a:srgbClr val="92D05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44450" dist="3810" dir="5400000" algn="tl" rotWithShape="0">
              <a:srgbClr val="000000">
                <a:alpha val="60000"/>
              </a:srgbClr>
            </a:outerShdw>
          </a:effectLst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761478">
            <a:off x="68881" y="1989761"/>
            <a:ext cx="3765364" cy="2312386"/>
          </a:xfrm>
          <a:prstGeom prst="rect">
            <a:avLst/>
          </a:prstGeom>
          <a:ln w="19050">
            <a:solidFill>
              <a:schemeClr val="tx1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31634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4762872" cy="554320"/>
          </a:xfrm>
        </p:spPr>
        <p:txBody>
          <a:bodyPr>
            <a:normAutofit/>
          </a:bodyPr>
          <a:lstStyle/>
          <a:p>
            <a:r>
              <a:rPr lang="sk-SK" sz="2800" dirty="0" smtClean="0"/>
              <a:t>Domáci </a:t>
            </a:r>
            <a:r>
              <a:rPr lang="sk-SK" sz="2800" dirty="0" err="1" smtClean="0"/>
              <a:t>špaldový</a:t>
            </a:r>
            <a:r>
              <a:rPr lang="sk-SK" sz="2800" dirty="0" smtClean="0"/>
              <a:t> chlieb </a:t>
            </a:r>
            <a:endParaRPr lang="sk-SK" sz="28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17206" y="1196752"/>
            <a:ext cx="7239000" cy="48463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S veľkým potešením sme zistili, že aj v rodine našej spolužiačky sa doma pečie zdravý chlebík. Mohli sme ho aj ochutnať, lebo nám ho Sofiin ocko upiekol a ešte teplý priniesol do školy. Mohli sme si spraviť spoločné zdravé raňajky priamo v triede. </a:t>
            </a:r>
          </a:p>
          <a:p>
            <a:pPr marL="0" indent="0">
              <a:buNone/>
            </a:pPr>
            <a:r>
              <a:rPr lang="sk-SK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sk-SK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Chlebíky sme mali dva. Jeden bol upečený zo svetlej </a:t>
            </a:r>
            <a:r>
              <a:rPr lang="sk-SK" sz="1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špaldovej</a:t>
            </a:r>
            <a:r>
              <a:rPr lang="sk-SK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múky a druhý z tmavej </a:t>
            </a:r>
            <a:r>
              <a:rPr lang="sk-SK" sz="1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špaldovej</a:t>
            </a:r>
            <a:r>
              <a:rPr lang="sk-SK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múky. </a:t>
            </a:r>
          </a:p>
          <a:p>
            <a:pPr marL="0" indent="0">
              <a:buNone/>
            </a:pPr>
            <a:r>
              <a:rPr lang="sk-SK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Chutil úplne inak, ako sme zvyknutí. Niektorým spolužiakom chutil viac, niekomu menej. Všetci sme ho však ochutnali. Väčšina spolužiakov si zo stola zobrala aj ďalší kúsok.  </a:t>
            </a:r>
            <a:endParaRPr lang="sk-SK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339" y="4623940"/>
            <a:ext cx="3096344" cy="1857806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0309" y="4941168"/>
            <a:ext cx="2772567" cy="1663541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3976261"/>
            <a:ext cx="3456384" cy="2073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726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5698976" cy="554320"/>
          </a:xfrm>
        </p:spPr>
        <p:txBody>
          <a:bodyPr>
            <a:normAutofit/>
          </a:bodyPr>
          <a:lstStyle/>
          <a:p>
            <a:r>
              <a:rPr lang="sk-SK" sz="2800" dirty="0" err="1" smtClean="0"/>
              <a:t>Špaldové</a:t>
            </a:r>
            <a:r>
              <a:rPr lang="sk-SK" sz="2800" dirty="0" smtClean="0"/>
              <a:t> raňajky v triede</a:t>
            </a:r>
            <a:endParaRPr lang="sk-SK" sz="2800" dirty="0"/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196752"/>
            <a:ext cx="3180200" cy="1908120"/>
          </a:xfr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9332" y="1503333"/>
            <a:ext cx="3065512" cy="1839307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115" y="3537207"/>
            <a:ext cx="3600888" cy="2160533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4214662"/>
            <a:ext cx="3192355" cy="1915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18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41730" y="404664"/>
            <a:ext cx="5987008" cy="554320"/>
          </a:xfrm>
        </p:spPr>
        <p:txBody>
          <a:bodyPr>
            <a:normAutofit/>
          </a:bodyPr>
          <a:lstStyle/>
          <a:p>
            <a:r>
              <a:rPr lang="sk-SK" sz="2800" dirty="0" smtClean="0"/>
              <a:t>... Mali sme aj </a:t>
            </a:r>
            <a:r>
              <a:rPr lang="sk-SK" sz="2800" dirty="0" err="1" smtClean="0"/>
              <a:t>špaldové</a:t>
            </a:r>
            <a:r>
              <a:rPr lang="sk-SK" sz="2800" dirty="0" smtClean="0"/>
              <a:t> koláče</a:t>
            </a:r>
            <a:endParaRPr lang="sk-SK" sz="2800" dirty="0"/>
          </a:p>
        </p:txBody>
      </p:sp>
      <p:pic>
        <p:nvPicPr>
          <p:cNvPr id="7" name="Zástupný symbol obsahu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9899" y="1156754"/>
            <a:ext cx="3281941" cy="1969165"/>
          </a:xfr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36103" y="1874009"/>
            <a:ext cx="3105133" cy="2000754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630" y="4620250"/>
            <a:ext cx="3165677" cy="1899406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3496925"/>
            <a:ext cx="3744416" cy="2246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20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03672" y="1844824"/>
            <a:ext cx="3760796" cy="2057400"/>
          </a:xfrm>
        </p:spPr>
        <p:txBody>
          <a:bodyPr>
            <a:normAutofit/>
          </a:bodyPr>
          <a:lstStyle/>
          <a:p>
            <a:pPr marL="521208" lvl="1" indent="-228600" algn="l" rtl="0">
              <a:spcBef>
                <a:spcPts val="500"/>
              </a:spcBef>
              <a:buClr>
                <a:schemeClr val="accent4"/>
              </a:buClr>
              <a:buSzPct val="80000"/>
            </a:pPr>
            <a:r>
              <a:rPr lang="sk-SK" sz="4000" b="1" i="1" kern="1200" dirty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Pohánková </a:t>
            </a:r>
            <a:r>
              <a:rPr lang="sk-SK" sz="4000" b="1" i="1" kern="1200" dirty="0" smtClean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/>
            </a:r>
            <a:br>
              <a:rPr lang="sk-SK" sz="4000" b="1" i="1" kern="1200" dirty="0" smtClean="0">
                <a:solidFill>
                  <a:srgbClr val="FFFF00"/>
                </a:solidFill>
                <a:latin typeface="+mn-lt"/>
                <a:ea typeface="+mn-ea"/>
                <a:cs typeface="+mn-cs"/>
              </a:rPr>
            </a:br>
            <a:r>
              <a:rPr lang="sk-SK" sz="4000" b="1" i="1" kern="1200" dirty="0" smtClean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  </a:t>
            </a:r>
            <a:r>
              <a:rPr lang="sk-SK" sz="4000" b="1" i="1" kern="1200" dirty="0" err="1" smtClean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pomazánka</a:t>
            </a:r>
            <a:endParaRPr lang="sk-SK" sz="4000" b="1" i="1" kern="1200" dirty="0">
              <a:solidFill>
                <a:srgbClr val="FFFF00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8" name="Zástupný symbol obrázka 7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2195" r="12195"/>
          <a:stretch>
            <a:fillRect/>
          </a:stretch>
        </p:blipFill>
        <p:spPr>
          <a:xfrm>
            <a:off x="899592" y="1268760"/>
            <a:ext cx="3764302" cy="3764302"/>
          </a:xfrm>
          <a:prstGeom prst="rect">
            <a:avLst/>
          </a:prstGeom>
        </p:spPr>
      </p:pic>
      <p:sp>
        <p:nvSpPr>
          <p:cNvPr id="10" name="BlokTextu 9"/>
          <p:cNvSpPr txBox="1"/>
          <p:nvPr/>
        </p:nvSpPr>
        <p:spPr>
          <a:xfrm>
            <a:off x="5003672" y="5445224"/>
            <a:ext cx="41408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 smtClean="0">
                <a:solidFill>
                  <a:srgbClr val="FFFF00"/>
                </a:solidFill>
              </a:rPr>
              <a:t>Vlastnoručne pripravila</a:t>
            </a:r>
          </a:p>
          <a:p>
            <a:r>
              <a:rPr lang="sk-SK" sz="2400" dirty="0" smtClean="0">
                <a:solidFill>
                  <a:srgbClr val="FFFF00"/>
                </a:solidFill>
              </a:rPr>
              <a:t> p. zástupkyňa </a:t>
            </a:r>
            <a:r>
              <a:rPr lang="sk-SK" sz="2400" dirty="0" err="1" smtClean="0">
                <a:solidFill>
                  <a:srgbClr val="FFFF00"/>
                </a:solidFill>
              </a:rPr>
              <a:t>Mičeková</a:t>
            </a:r>
            <a:endParaRPr lang="sk-SK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7082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32513" y="210099"/>
            <a:ext cx="7239000" cy="1027312"/>
          </a:xfrm>
        </p:spPr>
        <p:txBody>
          <a:bodyPr>
            <a:normAutofit/>
          </a:bodyPr>
          <a:lstStyle/>
          <a:p>
            <a:r>
              <a:rPr lang="sk-SK" sz="2800" dirty="0" smtClean="0"/>
              <a:t>... V piatok sme ochutnali </a:t>
            </a:r>
            <a:br>
              <a:rPr lang="sk-SK" sz="2800" dirty="0" smtClean="0"/>
            </a:br>
            <a:r>
              <a:rPr lang="sk-SK" sz="2800" dirty="0" smtClean="0"/>
              <a:t>                          pohánkovú  </a:t>
            </a:r>
            <a:r>
              <a:rPr lang="sk-SK" sz="2800" dirty="0" err="1" smtClean="0"/>
              <a:t>pomazánku</a:t>
            </a:r>
            <a:endParaRPr lang="sk-SK" sz="2800" dirty="0"/>
          </a:p>
        </p:txBody>
      </p:sp>
      <p:pic>
        <p:nvPicPr>
          <p:cNvPr id="5" name="Obrázo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299471" y="940945"/>
            <a:ext cx="1860207" cy="1116124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2715">
            <a:off x="939406" y="3844923"/>
            <a:ext cx="2593339" cy="1556003"/>
          </a:xfrm>
          <a:prstGeom prst="rect">
            <a:avLst/>
          </a:prstGeom>
        </p:spPr>
      </p:pic>
      <p:sp>
        <p:nvSpPr>
          <p:cNvPr id="7" name="BlokTextu 6"/>
          <p:cNvSpPr txBox="1"/>
          <p:nvPr/>
        </p:nvSpPr>
        <p:spPr>
          <a:xfrm>
            <a:off x="274266" y="1499007"/>
            <a:ext cx="66967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 </a:t>
            </a:r>
            <a:r>
              <a:rPr lang="sk-SK" dirty="0" smtClean="0"/>
              <a:t>    </a:t>
            </a:r>
            <a:r>
              <a:rPr lang="sk-SK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Celý týždeň sme sa snažili žiť zdravšie a veľká nástenka na chodbe upozorňovala okoloidúcich žiakov, čo sa práve deje.    Vo štvrtok sa ponúkla p. zástupkyňa, že nám prinesie vlastnoručne vyrobenú pohánkovú </a:t>
            </a:r>
            <a:r>
              <a:rPr lang="sk-SK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pomazánku</a:t>
            </a:r>
            <a:r>
              <a:rPr lang="sk-SK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 Mohli sme odmietnuť? Samozrejme, že NIE!</a:t>
            </a:r>
          </a:p>
          <a:p>
            <a:r>
              <a:rPr lang="sk-SK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Nezabudla a v piatok sme mohli degustovať pripravenú pochúťku. Pribalila nám aj ražný chlebík a celozrnné </a:t>
            </a:r>
            <a:r>
              <a:rPr lang="sk-SK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rohlíky</a:t>
            </a:r>
            <a:r>
              <a:rPr lang="sk-SK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r>
              <a:rPr lang="sk-SK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Najprv sme si privoňali, potom ochutnali a </a:t>
            </a:r>
            <a:r>
              <a:rPr lang="sk-SK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Mňam !!!</a:t>
            </a:r>
          </a:p>
          <a:p>
            <a:endParaRPr lang="sk-SK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sk-SK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sk-SK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                                    </a:t>
            </a:r>
            <a:endParaRPr lang="sk-SK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35765">
            <a:off x="543853" y="5195593"/>
            <a:ext cx="2443542" cy="1466125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70113">
            <a:off x="6406984" y="5056418"/>
            <a:ext cx="2377863" cy="1489631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625416">
            <a:off x="4757616" y="4661684"/>
            <a:ext cx="2163709" cy="1298225"/>
          </a:xfrm>
          <a:prstGeom prst="rect">
            <a:avLst/>
          </a:prstGeom>
        </p:spPr>
      </p:pic>
      <p:pic>
        <p:nvPicPr>
          <p:cNvPr id="11" name="Obrázok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067496">
            <a:off x="3082780" y="4363039"/>
            <a:ext cx="2662787" cy="1597672"/>
          </a:xfrm>
          <a:prstGeom prst="rect">
            <a:avLst/>
          </a:prstGeom>
        </p:spPr>
      </p:pic>
      <p:pic>
        <p:nvPicPr>
          <p:cNvPr id="13" name="Obrázok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65417">
            <a:off x="6489102" y="3697241"/>
            <a:ext cx="2213625" cy="132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780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55576" y="3068960"/>
            <a:ext cx="7203831" cy="854968"/>
          </a:xfrm>
        </p:spPr>
        <p:txBody>
          <a:bodyPr/>
          <a:lstStyle/>
          <a:p>
            <a:r>
              <a:rPr lang="sk-SK" dirty="0" smtClean="0"/>
              <a:t>Ďakujeme za pozornosť.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609416"/>
            <a:ext cx="7239000" cy="13155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2800" dirty="0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Opäť sme sa niečo nové naučili.</a:t>
            </a:r>
          </a:p>
          <a:p>
            <a:pPr marL="0" indent="0">
              <a:buNone/>
            </a:pPr>
            <a:r>
              <a:rPr lang="sk-SK" sz="2800" dirty="0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Bol to skvelý deň. </a:t>
            </a:r>
            <a:endParaRPr lang="sk-SK" sz="2800" dirty="0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BlokTextu 3"/>
          <p:cNvSpPr txBox="1"/>
          <p:nvPr/>
        </p:nvSpPr>
        <p:spPr>
          <a:xfrm>
            <a:off x="251520" y="4509120"/>
            <a:ext cx="849694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Katolícka spojená škola, </a:t>
            </a:r>
            <a:r>
              <a:rPr lang="sk-SK" dirty="0" err="1"/>
              <a:t>Andovská</a:t>
            </a:r>
            <a:r>
              <a:rPr lang="sk-SK" dirty="0"/>
              <a:t> ul. č.4, 940 52 Nové Zámky</a:t>
            </a:r>
          </a:p>
          <a:p>
            <a:r>
              <a:rPr lang="sk-SK" dirty="0"/>
              <a:t>Kontakt. osoba: Mgr. Zuzana </a:t>
            </a:r>
            <a:r>
              <a:rPr lang="sk-SK" dirty="0" err="1"/>
              <a:t>Roskóová</a:t>
            </a:r>
            <a:r>
              <a:rPr lang="sk-SK" dirty="0"/>
              <a:t>, 0902 184 566;  roskova007@gmail.com</a:t>
            </a:r>
          </a:p>
          <a:p>
            <a:r>
              <a:rPr lang="sk-SK" dirty="0"/>
              <a:t>Vypracovali</a:t>
            </a:r>
            <a:r>
              <a:rPr lang="sk-SK" dirty="0" smtClean="0"/>
              <a:t>: Evka </a:t>
            </a:r>
            <a:r>
              <a:rPr lang="sk-SK" dirty="0" err="1" smtClean="0"/>
              <a:t>Roskóová</a:t>
            </a:r>
            <a:r>
              <a:rPr lang="sk-SK" dirty="0" smtClean="0"/>
              <a:t>, Kristína </a:t>
            </a:r>
            <a:r>
              <a:rPr lang="sk-SK" dirty="0" err="1" smtClean="0"/>
              <a:t>Danciková</a:t>
            </a:r>
            <a:r>
              <a:rPr lang="sk-SK" dirty="0" smtClean="0"/>
              <a:t>, Sofia </a:t>
            </a:r>
            <a:r>
              <a:rPr lang="sk-SK" dirty="0" err="1" smtClean="0"/>
              <a:t>Šimuneková</a:t>
            </a:r>
            <a:endParaRPr lang="sk-SK" dirty="0"/>
          </a:p>
          <a:p>
            <a:r>
              <a:rPr lang="sk-SK" dirty="0"/>
              <a:t>Trieda: 7.A; spolu zapojených 23 žiakov; téma</a:t>
            </a:r>
            <a:r>
              <a:rPr lang="sk-SK" dirty="0" smtClean="0"/>
              <a:t>: Chlieb, pečivo, obilniny, ryža, cestoviny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0043325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uxusný">
  <a:themeElements>
    <a:clrScheme name="Luxusný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Luxusný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uxusný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1062</TotalTime>
  <Words>634</Words>
  <Application>Microsoft Office PowerPoint</Application>
  <PresentationFormat>Prezentácia na obrazovke (4:3)</PresentationFormat>
  <Paragraphs>147</Paragraphs>
  <Slides>18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5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18</vt:i4>
      </vt:variant>
    </vt:vector>
  </HeadingPairs>
  <TitlesOfParts>
    <vt:vector size="24" baseType="lpstr">
      <vt:lpstr>Comic Sans MS</vt:lpstr>
      <vt:lpstr>Tahoma</vt:lpstr>
      <vt:lpstr>Trebuchet MS</vt:lpstr>
      <vt:lpstr>Wingdings</vt:lpstr>
      <vt:lpstr>Wingdings 2</vt:lpstr>
      <vt:lpstr>Luxusný</vt:lpstr>
      <vt:lpstr>   </vt:lpstr>
      <vt:lpstr>Obilniny</vt:lpstr>
      <vt:lpstr>Pšenica siata</vt:lpstr>
      <vt:lpstr>Pšenica kamut</vt:lpstr>
      <vt:lpstr>Pšenica špaldová - špalda</vt:lpstr>
      <vt:lpstr>RAž</vt:lpstr>
      <vt:lpstr>JaČmeŇ</vt:lpstr>
      <vt:lpstr>Kukurica</vt:lpstr>
      <vt:lpstr>Pohánka – hit zdravej výživy</vt:lpstr>
      <vt:lpstr>amarant</vt:lpstr>
      <vt:lpstr>Ďakujeme za pozornosť</vt:lpstr>
      <vt:lpstr>Domáci   špaldový chlieb</vt:lpstr>
      <vt:lpstr>Domáci špaldový chlieb </vt:lpstr>
      <vt:lpstr>Špaldové raňajky v triede</vt:lpstr>
      <vt:lpstr>... Mali sme aj špaldové koláče</vt:lpstr>
      <vt:lpstr>Pohánková    pomazánka</vt:lpstr>
      <vt:lpstr>... V piatok sme ochutnali                            pohánkovú  pomazánku</vt:lpstr>
      <vt:lpstr>Ďakujeme za pozornosť.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Chlieb a obylniny   Evka Roskóová  a Kristínka Danciková, 7 ročník</dc:title>
  <dc:creator>admin</dc:creator>
  <cp:lastModifiedBy>Katarina Hozlarova</cp:lastModifiedBy>
  <cp:revision>108</cp:revision>
  <dcterms:created xsi:type="dcterms:W3CDTF">2013-10-09T20:06:25Z</dcterms:created>
  <dcterms:modified xsi:type="dcterms:W3CDTF">2013-10-20T15:36:49Z</dcterms:modified>
</cp:coreProperties>
</file>